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1"/>
  </p:notesMasterIdLst>
  <p:sldIdLst>
    <p:sldId id="334" r:id="rId3"/>
    <p:sldId id="344" r:id="rId4"/>
    <p:sldId id="1510" r:id="rId5"/>
    <p:sldId id="335" r:id="rId6"/>
    <p:sldId id="318" r:id="rId7"/>
    <p:sldId id="343" r:id="rId8"/>
    <p:sldId id="345" r:id="rId9"/>
    <p:sldId id="289" r:id="rId10"/>
    <p:sldId id="294" r:id="rId11"/>
    <p:sldId id="307" r:id="rId12"/>
    <p:sldId id="299" r:id="rId13"/>
    <p:sldId id="347" r:id="rId14"/>
    <p:sldId id="1511" r:id="rId15"/>
    <p:sldId id="323" r:id="rId16"/>
    <p:sldId id="332" r:id="rId17"/>
    <p:sldId id="308" r:id="rId18"/>
    <p:sldId id="305" r:id="rId19"/>
    <p:sldId id="320"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D042A-E584-4D9D-AE24-A1FB164B1DB8}" v="212" dt="2025-05-16T07:21:33.729"/>
    <p1510:client id="{93A5624D-C9EA-48D0-95F0-22A36166D946}" v="1248" vWet="1249" dt="2025-05-16T07:07:24.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213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6F25F-6C6D-41EA-A578-4AF522F95526}" type="doc">
      <dgm:prSet loTypeId="urn:microsoft.com/office/officeart/2005/8/layout/pyramid1" loCatId="pyramid" qsTypeId="urn:microsoft.com/office/officeart/2005/8/quickstyle/simple1" qsCatId="simple" csTypeId="urn:microsoft.com/office/officeart/2005/8/colors/accent1_2" csCatId="accent1" phldr="1"/>
      <dgm:spPr/>
    </dgm:pt>
    <dgm:pt modelId="{6D131B03-F37C-4040-AAC2-76DF70DCCA2E}">
      <dgm:prSet phldrT="[Text]" custT="1"/>
      <dgm:spPr>
        <a:solidFill>
          <a:srgbClr val="8CBE00"/>
        </a:solidFill>
      </dgm:spPr>
      <dgm:t>
        <a:bodyPr/>
        <a:lstStyle/>
        <a:p>
          <a:r>
            <a:rPr lang="sv-SE" sz="2800">
              <a:solidFill>
                <a:schemeClr val="bg1"/>
              </a:solidFill>
            </a:rPr>
            <a:t>Avvikelser</a:t>
          </a:r>
        </a:p>
        <a:p>
          <a:endParaRPr lang="sv-SE" sz="1400">
            <a:solidFill>
              <a:schemeClr val="bg1"/>
            </a:solidFill>
          </a:endParaRPr>
        </a:p>
        <a:p>
          <a:r>
            <a:rPr lang="sv-SE" sz="2800">
              <a:solidFill>
                <a:schemeClr val="bg1"/>
              </a:solidFill>
            </a:rPr>
            <a:t>Klagomål och synpunkter</a:t>
          </a:r>
        </a:p>
      </dgm:t>
    </dgm:pt>
    <dgm:pt modelId="{42BD2E90-4EA7-43D8-A576-0248D17D8CAD}" type="sibTrans" cxnId="{6AAF9CA5-DA57-425B-9ED7-EB2F5E97A9DC}">
      <dgm:prSet/>
      <dgm:spPr/>
      <dgm:t>
        <a:bodyPr/>
        <a:lstStyle/>
        <a:p>
          <a:endParaRPr lang="sv-SE"/>
        </a:p>
      </dgm:t>
    </dgm:pt>
    <dgm:pt modelId="{449A21EB-62FA-4E04-B77A-CCB340058271}" type="parTrans" cxnId="{6AAF9CA5-DA57-425B-9ED7-EB2F5E97A9DC}">
      <dgm:prSet/>
      <dgm:spPr/>
      <dgm:t>
        <a:bodyPr/>
        <a:lstStyle/>
        <a:p>
          <a:endParaRPr lang="sv-SE"/>
        </a:p>
      </dgm:t>
    </dgm:pt>
    <dgm:pt modelId="{2462B853-06B5-488C-B688-5E9F8D0CC5B3}">
      <dgm:prSet phldrT="[Text]" custT="1"/>
      <dgm:spPr>
        <a:solidFill>
          <a:srgbClr val="00A01E"/>
        </a:solidFill>
      </dgm:spPr>
      <dgm:t>
        <a:bodyPr/>
        <a:lstStyle/>
        <a:p>
          <a:r>
            <a:rPr lang="sv-SE" sz="2000">
              <a:solidFill>
                <a:schemeClr val="bg1"/>
              </a:solidFill>
            </a:rPr>
            <a:t>Missförhållanden</a:t>
          </a:r>
        </a:p>
      </dgm:t>
    </dgm:pt>
    <dgm:pt modelId="{2CD9D603-7A66-46C0-B297-6380CDC88F1E}" type="sibTrans" cxnId="{6F63D3BF-A80E-4A25-8518-9B884106B479}">
      <dgm:prSet/>
      <dgm:spPr/>
      <dgm:t>
        <a:bodyPr/>
        <a:lstStyle/>
        <a:p>
          <a:endParaRPr lang="sv-SE"/>
        </a:p>
      </dgm:t>
    </dgm:pt>
    <dgm:pt modelId="{76486D5D-DBA3-45C1-AE95-437C7C92FFC3}" type="parTrans" cxnId="{6F63D3BF-A80E-4A25-8518-9B884106B479}">
      <dgm:prSet/>
      <dgm:spPr/>
      <dgm:t>
        <a:bodyPr/>
        <a:lstStyle/>
        <a:p>
          <a:endParaRPr lang="sv-SE"/>
        </a:p>
      </dgm:t>
    </dgm:pt>
    <dgm:pt modelId="{B7833DA4-1310-46E3-BABA-7D13539A4C88}">
      <dgm:prSet phldrT="[Text]" custT="1"/>
      <dgm:spPr>
        <a:solidFill>
          <a:srgbClr val="006E1E"/>
        </a:solidFill>
      </dgm:spPr>
      <dgm:t>
        <a:bodyPr/>
        <a:lstStyle/>
        <a:p>
          <a:endParaRPr lang="sv-SE" sz="1400">
            <a:solidFill>
              <a:schemeClr val="bg1"/>
            </a:solidFill>
          </a:endParaRPr>
        </a:p>
        <a:p>
          <a:endParaRPr lang="sv-SE" sz="1400">
            <a:solidFill>
              <a:schemeClr val="bg1"/>
            </a:solidFill>
          </a:endParaRPr>
        </a:p>
        <a:p>
          <a:endParaRPr lang="sv-SE" sz="1400">
            <a:solidFill>
              <a:schemeClr val="bg1"/>
            </a:solidFill>
          </a:endParaRPr>
        </a:p>
        <a:p>
          <a:r>
            <a:rPr lang="sv-SE" sz="1400">
              <a:solidFill>
                <a:schemeClr val="bg1"/>
              </a:solidFill>
            </a:rPr>
            <a:t>Allvarliga</a:t>
          </a:r>
          <a:br>
            <a:rPr lang="sv-SE" sz="1400">
              <a:solidFill>
                <a:schemeClr val="bg1"/>
              </a:solidFill>
            </a:rPr>
          </a:br>
          <a:r>
            <a:rPr lang="sv-SE" sz="1400">
              <a:solidFill>
                <a:schemeClr val="bg1"/>
              </a:solidFill>
            </a:rPr>
            <a:t> missförhållanden</a:t>
          </a:r>
        </a:p>
      </dgm:t>
    </dgm:pt>
    <dgm:pt modelId="{5238F84B-275C-4D6E-90C9-A3EE225C6FFB}" type="sibTrans" cxnId="{0A0BD752-2D7E-4597-960A-2323AA9F9B71}">
      <dgm:prSet/>
      <dgm:spPr/>
      <dgm:t>
        <a:bodyPr/>
        <a:lstStyle/>
        <a:p>
          <a:endParaRPr lang="sv-SE"/>
        </a:p>
      </dgm:t>
    </dgm:pt>
    <dgm:pt modelId="{E2949121-D6A4-4DBB-8241-38E0251B9D25}" type="parTrans" cxnId="{0A0BD752-2D7E-4597-960A-2323AA9F9B71}">
      <dgm:prSet/>
      <dgm:spPr/>
      <dgm:t>
        <a:bodyPr/>
        <a:lstStyle/>
        <a:p>
          <a:endParaRPr lang="sv-SE"/>
        </a:p>
      </dgm:t>
    </dgm:pt>
    <dgm:pt modelId="{E944E6E2-0F4F-4E65-BA22-3E0AB7A24383}" type="pres">
      <dgm:prSet presAssocID="{8966F25F-6C6D-41EA-A578-4AF522F95526}" presName="Name0" presStyleCnt="0">
        <dgm:presLayoutVars>
          <dgm:dir/>
          <dgm:animLvl val="lvl"/>
          <dgm:resizeHandles val="exact"/>
        </dgm:presLayoutVars>
      </dgm:prSet>
      <dgm:spPr/>
    </dgm:pt>
    <dgm:pt modelId="{9E668E87-E7CF-4DF1-9F33-E338730FC81B}" type="pres">
      <dgm:prSet presAssocID="{B7833DA4-1310-46E3-BABA-7D13539A4C88}" presName="Name8" presStyleCnt="0"/>
      <dgm:spPr/>
    </dgm:pt>
    <dgm:pt modelId="{6E4550EB-4F56-48F7-9376-ECFEA7100759}" type="pres">
      <dgm:prSet presAssocID="{B7833DA4-1310-46E3-BABA-7D13539A4C88}" presName="level" presStyleLbl="node1" presStyleIdx="0" presStyleCnt="3" custScaleY="82550">
        <dgm:presLayoutVars>
          <dgm:chMax val="1"/>
          <dgm:bulletEnabled val="1"/>
        </dgm:presLayoutVars>
      </dgm:prSet>
      <dgm:spPr/>
    </dgm:pt>
    <dgm:pt modelId="{96A506D3-EE9B-4916-AE13-6D2FA4293963}" type="pres">
      <dgm:prSet presAssocID="{B7833DA4-1310-46E3-BABA-7D13539A4C88}" presName="levelTx" presStyleLbl="revTx" presStyleIdx="0" presStyleCnt="0">
        <dgm:presLayoutVars>
          <dgm:chMax val="1"/>
          <dgm:bulletEnabled val="1"/>
        </dgm:presLayoutVars>
      </dgm:prSet>
      <dgm:spPr/>
    </dgm:pt>
    <dgm:pt modelId="{37D66F81-DA2D-468E-9E61-B56892EADB20}" type="pres">
      <dgm:prSet presAssocID="{2462B853-06B5-488C-B688-5E9F8D0CC5B3}" presName="Name8" presStyleCnt="0"/>
      <dgm:spPr/>
    </dgm:pt>
    <dgm:pt modelId="{09699E88-CDC4-43CD-A5B0-B647D7E99E84}" type="pres">
      <dgm:prSet presAssocID="{2462B853-06B5-488C-B688-5E9F8D0CC5B3}" presName="level" presStyleLbl="node1" presStyleIdx="1" presStyleCnt="3" custScaleY="72901">
        <dgm:presLayoutVars>
          <dgm:chMax val="1"/>
          <dgm:bulletEnabled val="1"/>
        </dgm:presLayoutVars>
      </dgm:prSet>
      <dgm:spPr/>
    </dgm:pt>
    <dgm:pt modelId="{B170224F-9C85-4368-BE90-353B7C725FD2}" type="pres">
      <dgm:prSet presAssocID="{2462B853-06B5-488C-B688-5E9F8D0CC5B3}" presName="levelTx" presStyleLbl="revTx" presStyleIdx="0" presStyleCnt="0">
        <dgm:presLayoutVars>
          <dgm:chMax val="1"/>
          <dgm:bulletEnabled val="1"/>
        </dgm:presLayoutVars>
      </dgm:prSet>
      <dgm:spPr/>
    </dgm:pt>
    <dgm:pt modelId="{8670A4CA-9B64-4C44-8923-A2E3A956AE3B}" type="pres">
      <dgm:prSet presAssocID="{6D131B03-F37C-4040-AAC2-76DF70DCCA2E}" presName="Name8" presStyleCnt="0"/>
      <dgm:spPr/>
    </dgm:pt>
    <dgm:pt modelId="{7690D22C-BAE6-43A1-93C0-1BA190B568F8}" type="pres">
      <dgm:prSet presAssocID="{6D131B03-F37C-4040-AAC2-76DF70DCCA2E}" presName="level" presStyleLbl="node1" presStyleIdx="2" presStyleCnt="3" custScaleY="159159">
        <dgm:presLayoutVars>
          <dgm:chMax val="1"/>
          <dgm:bulletEnabled val="1"/>
        </dgm:presLayoutVars>
      </dgm:prSet>
      <dgm:spPr/>
    </dgm:pt>
    <dgm:pt modelId="{B86ACCF5-B68F-4734-8C9A-A8AD13B2DA76}" type="pres">
      <dgm:prSet presAssocID="{6D131B03-F37C-4040-AAC2-76DF70DCCA2E}" presName="levelTx" presStyleLbl="revTx" presStyleIdx="0" presStyleCnt="0">
        <dgm:presLayoutVars>
          <dgm:chMax val="1"/>
          <dgm:bulletEnabled val="1"/>
        </dgm:presLayoutVars>
      </dgm:prSet>
      <dgm:spPr/>
    </dgm:pt>
  </dgm:ptLst>
  <dgm:cxnLst>
    <dgm:cxn modelId="{6B3E982A-3657-464A-8A1C-85E6F27FB9D7}" type="presOf" srcId="{8966F25F-6C6D-41EA-A578-4AF522F95526}" destId="{E944E6E2-0F4F-4E65-BA22-3E0AB7A24383}" srcOrd="0" destOrd="0" presId="urn:microsoft.com/office/officeart/2005/8/layout/pyramid1"/>
    <dgm:cxn modelId="{325B083B-6A28-40BC-AB62-43FA14373B3C}" type="presOf" srcId="{6D131B03-F37C-4040-AAC2-76DF70DCCA2E}" destId="{B86ACCF5-B68F-4734-8C9A-A8AD13B2DA76}" srcOrd="1" destOrd="0" presId="urn:microsoft.com/office/officeart/2005/8/layout/pyramid1"/>
    <dgm:cxn modelId="{2B342D3D-DB9E-4B05-B4B1-F45DF9F5F6DD}" type="presOf" srcId="{6D131B03-F37C-4040-AAC2-76DF70DCCA2E}" destId="{7690D22C-BAE6-43A1-93C0-1BA190B568F8}" srcOrd="0" destOrd="0" presId="urn:microsoft.com/office/officeart/2005/8/layout/pyramid1"/>
    <dgm:cxn modelId="{0A0BD752-2D7E-4597-960A-2323AA9F9B71}" srcId="{8966F25F-6C6D-41EA-A578-4AF522F95526}" destId="{B7833DA4-1310-46E3-BABA-7D13539A4C88}" srcOrd="0" destOrd="0" parTransId="{E2949121-D6A4-4DBB-8241-38E0251B9D25}" sibTransId="{5238F84B-275C-4D6E-90C9-A3EE225C6FFB}"/>
    <dgm:cxn modelId="{FA541C53-232E-4F40-8913-0F8CE3238F89}" type="presOf" srcId="{2462B853-06B5-488C-B688-5E9F8D0CC5B3}" destId="{B170224F-9C85-4368-BE90-353B7C725FD2}" srcOrd="1" destOrd="0" presId="urn:microsoft.com/office/officeart/2005/8/layout/pyramid1"/>
    <dgm:cxn modelId="{3064F78A-31E6-4C48-8B76-61E43E1EABC7}" type="presOf" srcId="{B7833DA4-1310-46E3-BABA-7D13539A4C88}" destId="{6E4550EB-4F56-48F7-9376-ECFEA7100759}" srcOrd="0" destOrd="0" presId="urn:microsoft.com/office/officeart/2005/8/layout/pyramid1"/>
    <dgm:cxn modelId="{6AAF9CA5-DA57-425B-9ED7-EB2F5E97A9DC}" srcId="{8966F25F-6C6D-41EA-A578-4AF522F95526}" destId="{6D131B03-F37C-4040-AAC2-76DF70DCCA2E}" srcOrd="2" destOrd="0" parTransId="{449A21EB-62FA-4E04-B77A-CCB340058271}" sibTransId="{42BD2E90-4EA7-43D8-A576-0248D17D8CAD}"/>
    <dgm:cxn modelId="{80E095B0-7631-47C4-9767-5076E53F9654}" type="presOf" srcId="{B7833DA4-1310-46E3-BABA-7D13539A4C88}" destId="{96A506D3-EE9B-4916-AE13-6D2FA4293963}" srcOrd="1" destOrd="0" presId="urn:microsoft.com/office/officeart/2005/8/layout/pyramid1"/>
    <dgm:cxn modelId="{6F63D3BF-A80E-4A25-8518-9B884106B479}" srcId="{8966F25F-6C6D-41EA-A578-4AF522F95526}" destId="{2462B853-06B5-488C-B688-5E9F8D0CC5B3}" srcOrd="1" destOrd="0" parTransId="{76486D5D-DBA3-45C1-AE95-437C7C92FFC3}" sibTransId="{2CD9D603-7A66-46C0-B297-6380CDC88F1E}"/>
    <dgm:cxn modelId="{A99818FF-F965-47C2-AAA6-1A0720F7292A}" type="presOf" srcId="{2462B853-06B5-488C-B688-5E9F8D0CC5B3}" destId="{09699E88-CDC4-43CD-A5B0-B647D7E99E84}" srcOrd="0" destOrd="0" presId="urn:microsoft.com/office/officeart/2005/8/layout/pyramid1"/>
    <dgm:cxn modelId="{72CB2BFA-D763-4120-BEEC-C289D3E8F06D}" type="presParOf" srcId="{E944E6E2-0F4F-4E65-BA22-3E0AB7A24383}" destId="{9E668E87-E7CF-4DF1-9F33-E338730FC81B}" srcOrd="0" destOrd="0" presId="urn:microsoft.com/office/officeart/2005/8/layout/pyramid1"/>
    <dgm:cxn modelId="{F694603D-AC01-4BF7-A7D8-0FB108550589}" type="presParOf" srcId="{9E668E87-E7CF-4DF1-9F33-E338730FC81B}" destId="{6E4550EB-4F56-48F7-9376-ECFEA7100759}" srcOrd="0" destOrd="0" presId="urn:microsoft.com/office/officeart/2005/8/layout/pyramid1"/>
    <dgm:cxn modelId="{05FD2CCB-D553-4747-B952-D8EBD88971C8}" type="presParOf" srcId="{9E668E87-E7CF-4DF1-9F33-E338730FC81B}" destId="{96A506D3-EE9B-4916-AE13-6D2FA4293963}" srcOrd="1" destOrd="0" presId="urn:microsoft.com/office/officeart/2005/8/layout/pyramid1"/>
    <dgm:cxn modelId="{0D7F94D5-B027-4D26-A1D8-FD06AA5A2B8B}" type="presParOf" srcId="{E944E6E2-0F4F-4E65-BA22-3E0AB7A24383}" destId="{37D66F81-DA2D-468E-9E61-B56892EADB20}" srcOrd="1" destOrd="0" presId="urn:microsoft.com/office/officeart/2005/8/layout/pyramid1"/>
    <dgm:cxn modelId="{A35E652E-73F5-44C4-BFBB-C4931C2C9796}" type="presParOf" srcId="{37D66F81-DA2D-468E-9E61-B56892EADB20}" destId="{09699E88-CDC4-43CD-A5B0-B647D7E99E84}" srcOrd="0" destOrd="0" presId="urn:microsoft.com/office/officeart/2005/8/layout/pyramid1"/>
    <dgm:cxn modelId="{79B20418-FF9A-400F-BB14-BBFD7456CD25}" type="presParOf" srcId="{37D66F81-DA2D-468E-9E61-B56892EADB20}" destId="{B170224F-9C85-4368-BE90-353B7C725FD2}" srcOrd="1" destOrd="0" presId="urn:microsoft.com/office/officeart/2005/8/layout/pyramid1"/>
    <dgm:cxn modelId="{88EAB8C1-FA80-4AB8-AAC5-CEAD01186EC9}" type="presParOf" srcId="{E944E6E2-0F4F-4E65-BA22-3E0AB7A24383}" destId="{8670A4CA-9B64-4C44-8923-A2E3A956AE3B}" srcOrd="2" destOrd="0" presId="urn:microsoft.com/office/officeart/2005/8/layout/pyramid1"/>
    <dgm:cxn modelId="{12954A4D-BEA9-469A-86EE-E727C422EC11}" type="presParOf" srcId="{8670A4CA-9B64-4C44-8923-A2E3A956AE3B}" destId="{7690D22C-BAE6-43A1-93C0-1BA190B568F8}" srcOrd="0" destOrd="0" presId="urn:microsoft.com/office/officeart/2005/8/layout/pyramid1"/>
    <dgm:cxn modelId="{5802C20C-0964-443B-953E-BE741FB8BE54}" type="presParOf" srcId="{8670A4CA-9B64-4C44-8923-A2E3A956AE3B}" destId="{B86ACCF5-B68F-4734-8C9A-A8AD13B2DA7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550EB-4F56-48F7-9376-ECFEA7100759}">
      <dsp:nvSpPr>
        <dsp:cNvPr id="0" name=""/>
        <dsp:cNvSpPr/>
      </dsp:nvSpPr>
      <dsp:spPr>
        <a:xfrm>
          <a:off x="2138922" y="0"/>
          <a:ext cx="1521744" cy="1315940"/>
        </a:xfrm>
        <a:prstGeom prst="trapezoid">
          <a:avLst>
            <a:gd name="adj" fmla="val 57820"/>
          </a:avLst>
        </a:prstGeom>
        <a:solidFill>
          <a:srgbClr val="006E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sv-SE" sz="1400" kern="1200">
            <a:solidFill>
              <a:schemeClr val="bg1"/>
            </a:solidFill>
          </a:endParaRPr>
        </a:p>
        <a:p>
          <a:pPr marL="0" lvl="0" indent="0" algn="ctr" defTabSz="622300">
            <a:lnSpc>
              <a:spcPct val="90000"/>
            </a:lnSpc>
            <a:spcBef>
              <a:spcPct val="0"/>
            </a:spcBef>
            <a:spcAft>
              <a:spcPct val="35000"/>
            </a:spcAft>
            <a:buNone/>
          </a:pPr>
          <a:endParaRPr lang="sv-SE" sz="1400" kern="1200">
            <a:solidFill>
              <a:schemeClr val="bg1"/>
            </a:solidFill>
          </a:endParaRPr>
        </a:p>
        <a:p>
          <a:pPr marL="0" lvl="0" indent="0" algn="ctr" defTabSz="622300">
            <a:lnSpc>
              <a:spcPct val="90000"/>
            </a:lnSpc>
            <a:spcBef>
              <a:spcPct val="0"/>
            </a:spcBef>
            <a:spcAft>
              <a:spcPct val="35000"/>
            </a:spcAft>
            <a:buNone/>
          </a:pPr>
          <a:endParaRPr lang="sv-SE" sz="1400" kern="1200">
            <a:solidFill>
              <a:schemeClr val="bg1"/>
            </a:solidFill>
          </a:endParaRPr>
        </a:p>
        <a:p>
          <a:pPr marL="0" lvl="0" indent="0" algn="ctr" defTabSz="622300">
            <a:lnSpc>
              <a:spcPct val="90000"/>
            </a:lnSpc>
            <a:spcBef>
              <a:spcPct val="0"/>
            </a:spcBef>
            <a:spcAft>
              <a:spcPct val="35000"/>
            </a:spcAft>
            <a:buNone/>
          </a:pPr>
          <a:r>
            <a:rPr lang="sv-SE" sz="1400" kern="1200">
              <a:solidFill>
                <a:schemeClr val="bg1"/>
              </a:solidFill>
            </a:rPr>
            <a:t>Allvarliga</a:t>
          </a:r>
          <a:br>
            <a:rPr lang="sv-SE" sz="1400" kern="1200">
              <a:solidFill>
                <a:schemeClr val="bg1"/>
              </a:solidFill>
            </a:rPr>
          </a:br>
          <a:r>
            <a:rPr lang="sv-SE" sz="1400" kern="1200">
              <a:solidFill>
                <a:schemeClr val="bg1"/>
              </a:solidFill>
            </a:rPr>
            <a:t> missförhållanden</a:t>
          </a:r>
        </a:p>
      </dsp:txBody>
      <dsp:txXfrm>
        <a:off x="2138922" y="0"/>
        <a:ext cx="1521744" cy="1315940"/>
      </dsp:txXfrm>
    </dsp:sp>
    <dsp:sp modelId="{09699E88-CDC4-43CD-A5B0-B647D7E99E84}">
      <dsp:nvSpPr>
        <dsp:cNvPr id="0" name=""/>
        <dsp:cNvSpPr/>
      </dsp:nvSpPr>
      <dsp:spPr>
        <a:xfrm>
          <a:off x="1466985" y="1315940"/>
          <a:ext cx="2865617" cy="1162124"/>
        </a:xfrm>
        <a:prstGeom prst="trapezoid">
          <a:avLst>
            <a:gd name="adj" fmla="val 57820"/>
          </a:avLst>
        </a:prstGeom>
        <a:solidFill>
          <a:srgbClr val="00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solidFill>
                <a:schemeClr val="bg1"/>
              </a:solidFill>
            </a:rPr>
            <a:t>Missförhållanden</a:t>
          </a:r>
        </a:p>
      </dsp:txBody>
      <dsp:txXfrm>
        <a:off x="1968468" y="1315940"/>
        <a:ext cx="1862651" cy="1162124"/>
      </dsp:txXfrm>
    </dsp:sp>
    <dsp:sp modelId="{7690D22C-BAE6-43A1-93C0-1BA190B568F8}">
      <dsp:nvSpPr>
        <dsp:cNvPr id="0" name=""/>
        <dsp:cNvSpPr/>
      </dsp:nvSpPr>
      <dsp:spPr>
        <a:xfrm>
          <a:off x="0" y="2478064"/>
          <a:ext cx="5799589" cy="2537174"/>
        </a:xfrm>
        <a:prstGeom prst="trapezoid">
          <a:avLst>
            <a:gd name="adj" fmla="val 57820"/>
          </a:avLst>
        </a:prstGeom>
        <a:solidFill>
          <a:srgbClr val="8CB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sv-SE" sz="2800" kern="1200">
              <a:solidFill>
                <a:schemeClr val="bg1"/>
              </a:solidFill>
            </a:rPr>
            <a:t>Avvikelser</a:t>
          </a:r>
        </a:p>
        <a:p>
          <a:pPr marL="0" lvl="0" indent="0" algn="ctr" defTabSz="1244600">
            <a:lnSpc>
              <a:spcPct val="90000"/>
            </a:lnSpc>
            <a:spcBef>
              <a:spcPct val="0"/>
            </a:spcBef>
            <a:spcAft>
              <a:spcPct val="35000"/>
            </a:spcAft>
            <a:buNone/>
          </a:pPr>
          <a:endParaRPr lang="sv-SE" sz="1400" kern="1200">
            <a:solidFill>
              <a:schemeClr val="bg1"/>
            </a:solidFill>
          </a:endParaRPr>
        </a:p>
        <a:p>
          <a:pPr marL="0" lvl="0" indent="0" algn="ctr" defTabSz="1244600">
            <a:lnSpc>
              <a:spcPct val="90000"/>
            </a:lnSpc>
            <a:spcBef>
              <a:spcPct val="0"/>
            </a:spcBef>
            <a:spcAft>
              <a:spcPct val="35000"/>
            </a:spcAft>
            <a:buNone/>
          </a:pPr>
          <a:r>
            <a:rPr lang="sv-SE" sz="2800" kern="1200">
              <a:solidFill>
                <a:schemeClr val="bg1"/>
              </a:solidFill>
            </a:rPr>
            <a:t>Klagomål och synpunkter</a:t>
          </a:r>
        </a:p>
      </dsp:txBody>
      <dsp:txXfrm>
        <a:off x="1014928" y="2478064"/>
        <a:ext cx="3769732" cy="25371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06CE9-1358-4546-A0C8-617CBA2265A6}" type="datetimeFigureOut">
              <a:rPr lang="sv-SE" smtClean="0"/>
              <a:t>2025-05-16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7F8B6-B053-4A36-9729-2DC358FE6B2F}" type="slidenum">
              <a:rPr lang="sv-SE" smtClean="0"/>
              <a:t>‹#›</a:t>
            </a:fld>
            <a:endParaRPr lang="sv-SE"/>
          </a:p>
        </p:txBody>
      </p:sp>
    </p:spTree>
    <p:extLst>
      <p:ext uri="{BB962C8B-B14F-4D97-AF65-F5344CB8AC3E}">
        <p14:creationId xmlns:p14="http://schemas.microsoft.com/office/powerpoint/2010/main" val="408802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Anna</a:t>
            </a:r>
          </a:p>
        </p:txBody>
      </p:sp>
      <p:sp>
        <p:nvSpPr>
          <p:cNvPr id="4" name="Platshållare för bildnummer 3"/>
          <p:cNvSpPr>
            <a:spLocks noGrp="1"/>
          </p:cNvSpPr>
          <p:nvPr>
            <p:ph type="sldNum" sz="quarter" idx="5"/>
          </p:nvPr>
        </p:nvSpPr>
        <p:spPr/>
        <p:txBody>
          <a:bodyPr/>
          <a:lstStyle/>
          <a:p>
            <a:fld id="{B1F7F8B6-B053-4A36-9729-2DC358FE6B2F}" type="slidenum">
              <a:rPr lang="sv-SE" smtClean="0"/>
              <a:t>1</a:t>
            </a:fld>
            <a:endParaRPr lang="sv-SE"/>
          </a:p>
        </p:txBody>
      </p:sp>
    </p:spTree>
    <p:extLst>
      <p:ext uri="{BB962C8B-B14F-4D97-AF65-F5344CB8AC3E}">
        <p14:creationId xmlns:p14="http://schemas.microsoft.com/office/powerpoint/2010/main" val="164303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b="1" i="0" u="none" strike="noStrike" baseline="0">
                <a:solidFill>
                  <a:srgbClr val="000000"/>
                </a:solidFill>
                <a:latin typeface="Century Gothic" panose="020B0502020202020204" pitchFamily="34" charset="0"/>
              </a:rPr>
              <a:t>Hitta systemfel – inte en syndabock </a:t>
            </a:r>
          </a:p>
          <a:p>
            <a:r>
              <a:rPr lang="sv-SE" sz="1800" b="0" i="0" u="none" strike="noStrike" baseline="0">
                <a:solidFill>
                  <a:srgbClr val="000000"/>
                </a:solidFill>
                <a:latin typeface="Times New Roman" panose="02020603050405020304" pitchFamily="18" charset="0"/>
              </a:rPr>
              <a:t>Bestämmelserna om lex Sarah är en del i arbetet med att säkra och utveckla kvaliteten i verksamheten. Syftet är att missförhållanden inte ska uppstå eller upprepas. Om ett missförhållande ändå uppstår ska verksamheten lära av det för att förhindra att ett liknande missförhållande eller en påtaglig risk för ett liknande missförhållande inträffar igen. Därför är det viktigt att identifiera bakomliggande orsaker till missförhållandet på systemnivå. Bakomliggande orsaker till ett missförhållande är orsaker som finns på så kallad systemnivå: något som är relaterat till organisationen i sig, ledningen och styrningen av en verksamhet och därför bidrar till varför ett missförhållande kan inträffa. Syftet med utredningen är alltså inte att peka ut en enskild anställd som syndabock, utan att förstå varför missförhållandet kunde inträffa i verksamheten. På så sätt kan verksamheten förhindra att något liknande inträffar igen.</a:t>
            </a:r>
            <a:r>
              <a:rPr lang="sv-SE"/>
              <a:t> Till exempel- finns ändamålsenliga rutiner och arbetsbeskrivningar som är kända och följs av medarbetarna? Finns tillräcklig kompetens hos chefer och medarbetare? Hur ser bemanningen ut? Har all personal fått tillräcklig introduktion osv?</a:t>
            </a:r>
          </a:p>
        </p:txBody>
      </p:sp>
      <p:sp>
        <p:nvSpPr>
          <p:cNvPr id="4" name="Platshållare för bildnummer 3"/>
          <p:cNvSpPr>
            <a:spLocks noGrp="1"/>
          </p:cNvSpPr>
          <p:nvPr>
            <p:ph type="sldNum" sz="quarter" idx="5"/>
          </p:nvPr>
        </p:nvSpPr>
        <p:spPr/>
        <p:txBody>
          <a:bodyPr/>
          <a:lstStyle/>
          <a:p>
            <a:fld id="{BA091CBD-5959-4A4D-AA16-9FEAD0AF728C}" type="slidenum">
              <a:rPr lang="sv-SE" smtClean="0"/>
              <a:t>10</a:t>
            </a:fld>
            <a:endParaRPr lang="sv-SE"/>
          </a:p>
        </p:txBody>
      </p:sp>
    </p:spTree>
    <p:extLst>
      <p:ext uri="{BB962C8B-B14F-4D97-AF65-F5344CB8AC3E}">
        <p14:creationId xmlns:p14="http://schemas.microsoft.com/office/powerpoint/2010/main" val="233426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Sandra</a:t>
            </a:r>
          </a:p>
          <a:p>
            <a:r>
              <a:rPr lang="sv-SE"/>
              <a:t>Hälso-och sjukvården är skyldiga att arbeta med det systematiska patientsäkerhetsarbetet och se till att vi har en god säkerhetskultur. Man brukar illustrera utvecklingen av en god patientsäkerhetskultur så här:</a:t>
            </a:r>
          </a:p>
          <a:p>
            <a:r>
              <a:rPr lang="sv-SE"/>
              <a:t>En trappa där första nivån är ett förnekandestadie, där man inte ser sitt ansvar men inte heller syftet med patientsäkerhetsarbete.</a:t>
            </a:r>
          </a:p>
          <a:p>
            <a:r>
              <a:rPr lang="sv-SE"/>
              <a:t>Nästa nivå är att man inte längre förnekar, men att man fokuserar på skadebegräsning när ngt uppstått. </a:t>
            </a:r>
          </a:p>
          <a:p>
            <a:r>
              <a:rPr lang="sv-SE"/>
              <a:t>När man kommer till den gröna cirkeln har man fått till ett systematiskt arbete, där man identifierar risker och arbetar aktivt med dessa risker i allt man gör. Det är målet och det är det vi enligt patientsäkerhetslagen ska göra.</a:t>
            </a:r>
          </a:p>
        </p:txBody>
      </p:sp>
      <p:sp>
        <p:nvSpPr>
          <p:cNvPr id="4" name="Platshållare för bildnummer 3"/>
          <p:cNvSpPr>
            <a:spLocks noGrp="1"/>
          </p:cNvSpPr>
          <p:nvPr>
            <p:ph type="sldNum" sz="quarter" idx="5"/>
          </p:nvPr>
        </p:nvSpPr>
        <p:spPr/>
        <p:txBody>
          <a:bodyPr/>
          <a:lstStyle/>
          <a:p>
            <a:fld id="{B1F7F8B6-B053-4A36-9729-2DC358FE6B2F}" type="slidenum">
              <a:rPr lang="sv-SE" smtClean="0"/>
              <a:t>14</a:t>
            </a:fld>
            <a:endParaRPr lang="sv-SE"/>
          </a:p>
        </p:txBody>
      </p:sp>
    </p:spTree>
    <p:extLst>
      <p:ext uri="{BB962C8B-B14F-4D97-AF65-F5344CB8AC3E}">
        <p14:creationId xmlns:p14="http://schemas.microsoft.com/office/powerpoint/2010/main" val="405432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Aft>
                <a:spcPts val="450"/>
              </a:spcAft>
            </a:pPr>
            <a:r>
              <a:rPr lang="sv-SE" sz="1200" b="0"/>
              <a:t>Sandra</a:t>
            </a:r>
          </a:p>
          <a:p>
            <a:pPr>
              <a:lnSpc>
                <a:spcPct val="90000"/>
              </a:lnSpc>
              <a:spcAft>
                <a:spcPts val="450"/>
              </a:spcAft>
            </a:pPr>
            <a:endParaRPr lang="sv-SE" sz="1200" b="0"/>
          </a:p>
          <a:p>
            <a:pPr marL="171450" marR="0" lvl="0" indent="-171450" algn="l" defTabSz="914400" rtl="0" eaLnBrk="1" fontAlgn="auto" latinLnBrk="0" hangingPunct="1">
              <a:lnSpc>
                <a:spcPct val="90000"/>
              </a:lnSpc>
              <a:spcBef>
                <a:spcPts val="0"/>
              </a:spcBef>
              <a:spcAft>
                <a:spcPts val="450"/>
              </a:spcAft>
              <a:buClrTx/>
              <a:buSzTx/>
              <a:buFont typeface="Arial" panose="020B0604020202020204" pitchFamily="34" charset="0"/>
              <a:buChar char="•"/>
              <a:tabLst/>
              <a:defRPr/>
            </a:pPr>
            <a:r>
              <a:rPr lang="sv-SE" sz="1200"/>
              <a:t>Hälso- och sjukvårdspersonalen är skyldig att bidra till att hög patientsäkerhet upprätthålls. </a:t>
            </a:r>
          </a:p>
          <a:p>
            <a:pPr marL="171450" indent="-171450">
              <a:lnSpc>
                <a:spcPct val="90000"/>
              </a:lnSpc>
              <a:spcAft>
                <a:spcPts val="450"/>
              </a:spcAft>
              <a:buFont typeface="Arial" panose="020B0604020202020204" pitchFamily="34" charset="0"/>
              <a:buChar char="•"/>
            </a:pPr>
            <a:r>
              <a:rPr lang="sv-SE" sz="1200" b="0"/>
              <a:t>Enligt patientsäkerhetslagen</a:t>
            </a:r>
            <a:r>
              <a:rPr lang="sv-SE" sz="1200" b="1"/>
              <a:t> </a:t>
            </a:r>
            <a:r>
              <a:rPr lang="sv-SE" sz="1200" b="0"/>
              <a:t>(2010:659) är hälso- och sjukvårdspersonalen skyldig att bidra till att hög patientsäkerhet upprätthålls, genom att rapportera risker för vårdskador och händelser som har medfört en vårdskada eller hade kunnat göra det. Rapportering ska ske så snart det inträffar eller upptäcks. 
Rapporteringen ska göras till vårdgivaren. Detta sker genom att den som upptäcker avvikelsen skriver en avvikelserapport. </a:t>
            </a:r>
          </a:p>
          <a:p>
            <a:pPr marL="171450" marR="0" lvl="0" indent="-171450" algn="l" defTabSz="914400" rtl="0" eaLnBrk="1" fontAlgn="auto" latinLnBrk="0" hangingPunct="1">
              <a:lnSpc>
                <a:spcPct val="90000"/>
              </a:lnSpc>
              <a:spcBef>
                <a:spcPts val="0"/>
              </a:spcBef>
              <a:spcAft>
                <a:spcPts val="450"/>
              </a:spcAft>
              <a:buClrTx/>
              <a:buSzTx/>
              <a:buFont typeface="Arial" panose="020B0604020202020204" pitchFamily="34" charset="0"/>
              <a:buChar char="•"/>
              <a:tabLst/>
              <a:defRPr/>
            </a:pPr>
            <a:r>
              <a:rPr lang="sv-SE" sz="1200" b="0"/>
              <a:t>Händelsen utreds först av enhetschef/avvikelsehanterare som kartlägger händelseförlopp och orsaker. 
</a:t>
            </a:r>
            <a:r>
              <a:rPr lang="sv-SE" sz="1200"/>
              <a:t>Viktigt att kontakt tas med MAS/MAR vid risk för eller inträffad allvarlig vårdskada.  MAS/MAR </a:t>
            </a:r>
            <a:r>
              <a:rPr lang="sv-SE" sz="1200" b="0"/>
              <a:t>ansvarar för att en fördjupad/kompletterande utredning görs om det handlar om en eventuellt allvarlig vårdskada. MAS/MAR bedömer därefter om händelsen ska anmälas till IVO som en lex Maria.  Utredning görs genom att göra händelseanalys, gå igenom journalutdrag, redogörelser från inblandad personal och patient/anhörig. Utredning skickas tillsammans med anmälan enligt lex Maria till IVO. Även här är det viktigt att ha fokus på vart i organisationen det finns brister, snarare än person. 
</a:t>
            </a:r>
            <a:endParaRPr lang="en-US" sz="1200" b="0"/>
          </a:p>
          <a:p>
            <a:endParaRPr lang="sv-SE"/>
          </a:p>
        </p:txBody>
      </p:sp>
      <p:sp>
        <p:nvSpPr>
          <p:cNvPr id="4" name="Platshållare för bildnummer 3"/>
          <p:cNvSpPr>
            <a:spLocks noGrp="1"/>
          </p:cNvSpPr>
          <p:nvPr>
            <p:ph type="sldNum" sz="quarter" idx="5"/>
          </p:nvPr>
        </p:nvSpPr>
        <p:spPr/>
        <p:txBody>
          <a:bodyPr/>
          <a:lstStyle/>
          <a:p>
            <a:fld id="{6DFB08D5-85FA-40F7-964D-C928D805B96F}" type="slidenum">
              <a:rPr lang="sv-SE" smtClean="0"/>
              <a:t>15</a:t>
            </a:fld>
            <a:endParaRPr lang="sv-SE"/>
          </a:p>
        </p:txBody>
      </p:sp>
    </p:spTree>
    <p:extLst>
      <p:ext uri="{BB962C8B-B14F-4D97-AF65-F5344CB8AC3E}">
        <p14:creationId xmlns:p14="http://schemas.microsoft.com/office/powerpoint/2010/main" val="355542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u="none" strike="noStrike" kern="1200" baseline="0">
                <a:solidFill>
                  <a:schemeClr val="tx1"/>
                </a:solidFill>
                <a:latin typeface="+mn-lt"/>
                <a:ea typeface="+mn-ea"/>
                <a:cs typeface="+mn-cs"/>
              </a:rPr>
              <a:t>Sandra</a:t>
            </a:r>
          </a:p>
          <a:p>
            <a:pPr marL="171450" indent="-171450">
              <a:buFont typeface="Arial" panose="020B0604020202020204" pitchFamily="34" charset="0"/>
              <a:buChar char="•"/>
            </a:pPr>
            <a:r>
              <a:rPr lang="sv-SE" sz="1200" b="0" i="0" u="none" strike="noStrike" kern="1200" baseline="0">
                <a:solidFill>
                  <a:schemeClr val="tx1"/>
                </a:solidFill>
                <a:latin typeface="+mn-lt"/>
                <a:ea typeface="+mn-ea"/>
                <a:cs typeface="+mn-cs"/>
              </a:rPr>
              <a:t>Vårdgivare ska anmäla händelser som har medfört eller hade kunnat medföra en allvarlig vårdskada, till IVO. Samtidigt med anmälan eller snarast därefter ska vårdgivaren skicka in utredning av händelsen till IVO.</a:t>
            </a:r>
          </a:p>
          <a:p>
            <a:endParaRPr lang="sv-SE"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a:solidFill>
                  <a:schemeClr val="tx1"/>
                </a:solidFill>
                <a:latin typeface="+mn-lt"/>
                <a:ea typeface="+mn-ea"/>
                <a:cs typeface="+mn-cs"/>
              </a:rPr>
              <a:t>Utredningens syfte är att </a:t>
            </a:r>
            <a:r>
              <a:rPr lang="sv-SE" sz="1200"/>
              <a:t>klarlägga händelseförloppet och vilka faktorer som påverkat det, samt ge underlag för beslut om åtgärder som ska hindra att liknande händelser inträffar på nytt, eller att begränsa effekterna av sådana händelser om de inte helt går att förhindra.</a:t>
            </a:r>
          </a:p>
          <a:p>
            <a:endParaRPr lang="sv-SE" sz="1200"/>
          </a:p>
          <a:p>
            <a:endParaRPr lang="sv-SE" sz="12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90000"/>
              </a:lnSpc>
              <a:spcBef>
                <a:spcPts val="0"/>
              </a:spcBef>
              <a:spcAft>
                <a:spcPts val="450"/>
              </a:spcAft>
              <a:buClrTx/>
              <a:buSzTx/>
              <a:buFont typeface="Arial" panose="020B0604020202020204" pitchFamily="34" charset="0"/>
              <a:buChar char="•"/>
              <a:tabLst/>
              <a:defRPr/>
            </a:pPr>
            <a:r>
              <a:rPr lang="sv-SE" sz="1200"/>
              <a:t>Anmäla legitimerad personal som är verksam eller har varit verksam hos vårdgivaren och som kan utgöra en fara för patientsäkerheten.</a:t>
            </a:r>
          </a:p>
          <a:p>
            <a:r>
              <a:rPr lang="sv-SE" sz="1200" b="0" i="0" u="none" strike="noStrike" kern="1200" baseline="0">
                <a:solidFill>
                  <a:schemeClr val="tx1"/>
                </a:solidFill>
                <a:latin typeface="+mn-lt"/>
                <a:ea typeface="+mn-ea"/>
                <a:cs typeface="+mn-cs"/>
              </a:rPr>
              <a:t>Av förarbetena till bestämmelsen framgår bl.a. att begreppet ”skälig anledning att befara” markerar att oron för att yrkesutövaren kan utgöra en fara för patientsäkerheten inte får bygga enbart på spekulationer eller allmänna bedömningar.</a:t>
            </a:r>
          </a:p>
          <a:p>
            <a:r>
              <a:rPr lang="sv-SE" sz="1200" b="0" i="0" u="none" strike="noStrike" kern="1200" baseline="0">
                <a:solidFill>
                  <a:schemeClr val="tx1"/>
                </a:solidFill>
                <a:latin typeface="+mn-lt"/>
                <a:ea typeface="+mn-ea"/>
                <a:cs typeface="+mn-cs"/>
              </a:rPr>
              <a:t>Oron ska vara grundad på faktiska omständigheter, exempelvis iakttagelser om bristande kompetens, bristande vilja att följa i verksamheten fastställda rutiner eller missbruk.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det gäller legitimerad hälso- och sjukvårdspersonal finns det emellertid ett intresse för staten att få vetskap om sådana omständigheter som kan påverka ett tidigare beslut om legitimation. Genom utfärdandet av legitimation har staten så att</a:t>
            </a:r>
          </a:p>
          <a:p>
            <a:r>
              <a:rPr lang="sv-SE" sz="1200" b="0" i="0" u="none" strike="noStrike" kern="1200" baseline="0">
                <a:solidFill>
                  <a:schemeClr val="tx1"/>
                </a:solidFill>
                <a:latin typeface="+mn-lt"/>
                <a:ea typeface="+mn-ea"/>
                <a:cs typeface="+mn-cs"/>
              </a:rPr>
              <a:t>säga gått i god för att yrkesutövaren har de kunskaper som krävs för yrket och att personen i övrig inte är olämplig).</a:t>
            </a:r>
          </a:p>
          <a:p>
            <a:endParaRPr lang="sv-SE" sz="1200" b="1"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a:solidFill>
                  <a:schemeClr val="tx1"/>
                </a:solidFill>
                <a:latin typeface="+mn-lt"/>
                <a:ea typeface="+mn-ea"/>
                <a:cs typeface="+mn-cs"/>
              </a:rPr>
              <a:t>Informera patienten som drabbats av en vårdskada</a:t>
            </a:r>
          </a:p>
          <a:p>
            <a:r>
              <a:rPr lang="sv-SE" sz="1200" b="0" i="0" u="none" strike="noStrike" kern="1200" baseline="0">
                <a:solidFill>
                  <a:schemeClr val="tx1"/>
                </a:solidFill>
                <a:latin typeface="+mn-lt"/>
                <a:ea typeface="+mn-ea"/>
                <a:cs typeface="+mn-cs"/>
              </a:rPr>
              <a:t>Vårdgivaren snarast ska informera en patient som har drabbats av en vårdskada</a:t>
            </a:r>
          </a:p>
          <a:p>
            <a:r>
              <a:rPr lang="sv-SE" sz="1200" b="0" i="0" u="none" strike="noStrike" kern="1200" baseline="0">
                <a:solidFill>
                  <a:schemeClr val="tx1"/>
                </a:solidFill>
                <a:latin typeface="+mn-lt"/>
                <a:ea typeface="+mn-ea"/>
                <a:cs typeface="+mn-cs"/>
              </a:rPr>
              <a:t>om</a:t>
            </a:r>
          </a:p>
          <a:p>
            <a:r>
              <a:rPr lang="sv-SE" sz="1200" b="0" i="0" u="none" strike="noStrike" kern="1200" baseline="0">
                <a:solidFill>
                  <a:schemeClr val="tx1"/>
                </a:solidFill>
                <a:latin typeface="+mn-lt"/>
                <a:ea typeface="+mn-ea"/>
                <a:cs typeface="+mn-cs"/>
              </a:rPr>
              <a:t>1. att det inträffat en händelse som har medfört en vårdskada,</a:t>
            </a:r>
          </a:p>
          <a:p>
            <a:r>
              <a:rPr lang="sv-SE" sz="1200" b="0" i="0" u="none" strike="noStrike" kern="1200" baseline="0">
                <a:solidFill>
                  <a:schemeClr val="tx1"/>
                </a:solidFill>
                <a:latin typeface="+mn-lt"/>
                <a:ea typeface="+mn-ea"/>
                <a:cs typeface="+mn-cs"/>
              </a:rPr>
              <a:t>2. vilka åtgärder som vårdgivaren avser att vidta för att en liknande händelse</a:t>
            </a:r>
          </a:p>
          <a:p>
            <a:r>
              <a:rPr lang="sv-SE" sz="1200" b="0" i="0" u="none" strike="noStrike" kern="1200" baseline="0">
                <a:solidFill>
                  <a:schemeClr val="tx1"/>
                </a:solidFill>
                <a:latin typeface="+mn-lt"/>
                <a:ea typeface="+mn-ea"/>
                <a:cs typeface="+mn-cs"/>
              </a:rPr>
              <a:t>inte ska inträffar igen,</a:t>
            </a:r>
          </a:p>
          <a:p>
            <a:r>
              <a:rPr lang="sv-SE" sz="1200" b="0" i="0" u="none" strike="noStrike" kern="1200" baseline="0">
                <a:solidFill>
                  <a:schemeClr val="tx1"/>
                </a:solidFill>
                <a:latin typeface="+mn-lt"/>
                <a:ea typeface="+mn-ea"/>
                <a:cs typeface="+mn-cs"/>
              </a:rPr>
              <a:t>3. vårdgivarens skyldighet att hantera klagomål och synpunkter,</a:t>
            </a:r>
          </a:p>
          <a:p>
            <a:r>
              <a:rPr lang="sv-SE" sz="1200" b="0" i="0" u="none" strike="noStrike" kern="1200" baseline="0">
                <a:solidFill>
                  <a:schemeClr val="tx1"/>
                </a:solidFill>
                <a:latin typeface="+mn-lt"/>
                <a:ea typeface="+mn-ea"/>
                <a:cs typeface="+mn-cs"/>
              </a:rPr>
              <a:t>4. patientnämndernas uppgift enligt 2 § första stycket lagen (2017:372)</a:t>
            </a:r>
          </a:p>
          <a:p>
            <a:r>
              <a:rPr lang="sv-SE" sz="1200" b="0" i="0" u="none" strike="noStrike" kern="1200" baseline="0">
                <a:solidFill>
                  <a:schemeClr val="tx1"/>
                </a:solidFill>
                <a:latin typeface="+mn-lt"/>
                <a:ea typeface="+mn-ea"/>
                <a:cs typeface="+mn-cs"/>
              </a:rPr>
              <a:t>om stöd vid klagomål mot hälso- och sjukvården att hjälpa patienten att</a:t>
            </a:r>
          </a:p>
          <a:p>
            <a:r>
              <a:rPr lang="sv-SE" sz="1200" b="0" i="0" u="none" strike="noStrike" kern="1200" baseline="0">
                <a:solidFill>
                  <a:schemeClr val="tx1"/>
                </a:solidFill>
                <a:latin typeface="+mn-lt"/>
                <a:ea typeface="+mn-ea"/>
                <a:cs typeface="+mn-cs"/>
              </a:rPr>
              <a:t>framföra klagomål och att få sina klagomål besvarade av vårdgivaren,</a:t>
            </a:r>
          </a:p>
          <a:p>
            <a:r>
              <a:rPr lang="sv-SE" sz="1200" b="0" i="0" u="none" strike="noStrike" kern="1200" baseline="0">
                <a:solidFill>
                  <a:schemeClr val="tx1"/>
                </a:solidFill>
                <a:latin typeface="+mn-lt"/>
                <a:ea typeface="+mn-ea"/>
                <a:cs typeface="+mn-cs"/>
              </a:rPr>
              <a:t>5. möjligheten att anmäla klagomål till IVO enligt 7 kap. 10 § PSL, och</a:t>
            </a:r>
          </a:p>
          <a:p>
            <a:r>
              <a:rPr lang="sv-SE" sz="1200" b="0" i="0" u="none" strike="noStrike" kern="1200" baseline="0">
                <a:solidFill>
                  <a:schemeClr val="tx1"/>
                </a:solidFill>
                <a:latin typeface="+mn-lt"/>
                <a:ea typeface="+mn-ea"/>
                <a:cs typeface="+mn-cs"/>
              </a:rPr>
              <a:t>6. möjligheten att begära ersättning enligt patientskadelagen (1996:799)</a:t>
            </a:r>
          </a:p>
          <a:p>
            <a:r>
              <a:rPr lang="sv-SE" sz="1200" b="0" i="0" u="none" strike="noStrike" kern="1200" baseline="0">
                <a:solidFill>
                  <a:schemeClr val="tx1"/>
                </a:solidFill>
                <a:latin typeface="+mn-lt"/>
                <a:ea typeface="+mn-ea"/>
                <a:cs typeface="+mn-cs"/>
              </a:rPr>
              <a:t>eller från läkemedelsförsäkringen.</a:t>
            </a:r>
          </a:p>
          <a:p>
            <a:r>
              <a:rPr lang="sv-SE" sz="1200" b="0" i="0" u="none" strike="noStrike" kern="1200" baseline="0">
                <a:solidFill>
                  <a:schemeClr val="tx1"/>
                </a:solidFill>
                <a:latin typeface="+mn-lt"/>
                <a:ea typeface="+mn-ea"/>
                <a:cs typeface="+mn-cs"/>
              </a:rPr>
              <a:t>Informationen ska lämnas till en närstående till patienten, om patienten begär</a:t>
            </a:r>
          </a:p>
          <a:p>
            <a:r>
              <a:rPr lang="sv-SE" sz="1200" b="0" i="0" u="none" strike="noStrike" kern="1200" baseline="0">
                <a:solidFill>
                  <a:schemeClr val="tx1"/>
                </a:solidFill>
                <a:latin typeface="+mn-lt"/>
                <a:ea typeface="+mn-ea"/>
                <a:cs typeface="+mn-cs"/>
              </a:rPr>
              <a:t>det eller inte själv kan ta del av informationen. Uppgift om den information</a:t>
            </a:r>
          </a:p>
          <a:p>
            <a:r>
              <a:rPr lang="sv-SE" sz="1200" b="0" i="0" u="none" strike="noStrike" kern="1200" baseline="0">
                <a:solidFill>
                  <a:schemeClr val="tx1"/>
                </a:solidFill>
                <a:latin typeface="+mn-lt"/>
                <a:ea typeface="+mn-ea"/>
                <a:cs typeface="+mn-cs"/>
              </a:rPr>
              <a:t>som har lämnats ska antecknas i patientjournalen.</a:t>
            </a:r>
          </a:p>
          <a:p>
            <a:endParaRPr lang="sv-SE"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sv-SE" sz="1200" b="0"/>
              <a:t>Anmäla vissa fel på medicintekniska produkter och vissa brister i märkningen eller bruksanvisningen
Rapportera misstänkta biverkningar av läkemedel.</a:t>
            </a:r>
            <a:endParaRPr lang="sv-SE" sz="1200" b="0" i="0" u="none" strike="noStrike" kern="1200" baseline="0">
              <a:solidFill>
                <a:schemeClr val="tx1"/>
              </a:solidFill>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DFB08D5-85FA-40F7-964D-C928D805B96F}" type="slidenum">
              <a:rPr lang="sv-SE" smtClean="0"/>
              <a:t>16</a:t>
            </a:fld>
            <a:endParaRPr lang="sv-SE"/>
          </a:p>
        </p:txBody>
      </p:sp>
    </p:spTree>
    <p:extLst>
      <p:ext uri="{BB962C8B-B14F-4D97-AF65-F5344CB8AC3E}">
        <p14:creationId xmlns:p14="http://schemas.microsoft.com/office/powerpoint/2010/main" val="13200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Sandra</a:t>
            </a:r>
          </a:p>
          <a:p>
            <a:r>
              <a:rPr lang="sv-SE" b="1"/>
              <a:t>Definition av vårdskada</a:t>
            </a:r>
          </a:p>
          <a:p>
            <a:r>
              <a:rPr lang="sv-SE" sz="1200"/>
              <a:t>En vårdskada är när en patient drabbas av lidande, kroppslig eller psykisk skada eller sjukdom samt dödsfall som hade kunnat undvikas om adekvata åtgärder hade vidtagits vid patientens </a:t>
            </a:r>
            <a:r>
              <a:rPr lang="sv-SE" sz="1200" b="1"/>
              <a:t>kontakt med hälso- och sjukvården</a:t>
            </a:r>
            <a:endParaRPr lang="sv-SE" b="1"/>
          </a:p>
          <a:p>
            <a:endParaRPr lang="sv-SE" b="1"/>
          </a:p>
          <a:p>
            <a:pPr marL="0" indent="0">
              <a:buFont typeface="Arial" panose="020B0604020202020204" pitchFamily="34" charset="0"/>
              <a:buNone/>
            </a:pPr>
            <a:r>
              <a:rPr lang="sv-SE" b="0"/>
              <a:t>För att en skada ska bedömas som en vårdskada måste alltså patienten ha</a:t>
            </a:r>
          </a:p>
          <a:p>
            <a:r>
              <a:rPr lang="sv-SE"/>
              <a:t>- utsatts för ett lidande</a:t>
            </a:r>
          </a:p>
          <a:p>
            <a:r>
              <a:rPr lang="sv-SE"/>
              <a:t>- drabbats av en kroppslig eller psykisk skada eller sjukdom</a:t>
            </a:r>
          </a:p>
          <a:p>
            <a:r>
              <a:rPr lang="sv-SE"/>
              <a:t>- avlidit.</a:t>
            </a:r>
          </a:p>
          <a:p>
            <a:r>
              <a:rPr lang="sv-SE" b="1"/>
              <a:t>Lidande </a:t>
            </a:r>
            <a:r>
              <a:rPr lang="sv-SE" b="0"/>
              <a:t>kan till exempel uppstå när en skada eller sjukdom inte upptäcks och patienten på grund av det inte får vård i rätt tid. Någon ny skada eller sjukdom uppstår kanske inte. Men om den uteblivna vården leder till att patienten exempelvis lider av smärtor eller andra fysiska symtom under onödigt lång tid, har patienten drabbats av ett fysiskt lidande. </a:t>
            </a:r>
            <a:r>
              <a:rPr lang="sv-SE" b="1"/>
              <a:t>Lidandet får inte vara helt obetydligt för att det ska anses vara en vårdskada.</a:t>
            </a:r>
          </a:p>
          <a:p>
            <a:endParaRPr lang="sv-SE" sz="1200" b="1" i="1"/>
          </a:p>
          <a:p>
            <a:r>
              <a:rPr lang="sv-SE" b="1"/>
              <a:t>Skadan ska ha kunnat undvikas</a:t>
            </a:r>
          </a:p>
          <a:p>
            <a:r>
              <a:rPr lang="sv-SE"/>
              <a:t>Dessutom måste lidandet, skadan, sjukdomen eller dödsfallet ha kunnat undvikas om hälso- och sjukvården hade vidtagit adekvata åtgärder. Med adekvata åtgärder menas de insatser som en patient behöver och som ligger inom ramen för till exempel vetenskap och beprövad erfarenhet, evidens eller krav i lagar och föreskrifter.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En vårdskada kan uppstå på grund av den vård och behandling som patienten fått men också av att patienten</a:t>
            </a:r>
            <a:r>
              <a:rPr lang="sv-SE" b="1"/>
              <a:t> in</a:t>
            </a:r>
            <a:r>
              <a:rPr lang="sv-SE" b="0"/>
              <a:t>te</a:t>
            </a:r>
            <a:r>
              <a:rPr lang="sv-SE"/>
              <a:t> har fått den vård som behövs.</a:t>
            </a:r>
          </a:p>
          <a:p>
            <a:endParaRPr lang="sv-SE"/>
          </a:p>
          <a:p>
            <a:endParaRPr lang="sv-SE" sz="1200" b="1" i="1"/>
          </a:p>
          <a:p>
            <a:r>
              <a:rPr lang="sv-SE" b="1"/>
              <a:t>Allvarlig vårdskada</a:t>
            </a:r>
          </a:p>
          <a:p>
            <a:r>
              <a:rPr lang="sv-SE" sz="1200" i="0"/>
              <a:t>Allvarlig vårdskada; </a:t>
            </a:r>
          </a:p>
          <a:p>
            <a:r>
              <a:rPr lang="sv-SE" sz="1200" i="0"/>
              <a:t>Vårdskada som är bestående och inte </a:t>
            </a:r>
            <a:r>
              <a:rPr lang="sv-SE" sz="1200" b="1" i="0"/>
              <a:t>ringa</a:t>
            </a:r>
            <a:r>
              <a:rPr lang="sv-SE" sz="1200" i="0"/>
              <a:t> eller som har lett till patienten fått ett väsentligt ökat vårdbehov eller avlidit.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a:t>MAS/MAR bedömer om en vårdskada är allvarlig och ska anmälas till IVO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a:t>Bättre höra av sig en gång för mycket än en gång för lite. </a:t>
            </a:r>
          </a:p>
          <a:p>
            <a:endParaRPr lang="sv-SE" b="1"/>
          </a:p>
          <a:p>
            <a:endParaRPr lang="sv-SE"/>
          </a:p>
        </p:txBody>
      </p:sp>
      <p:sp>
        <p:nvSpPr>
          <p:cNvPr id="4" name="Platshållare för bildnummer 3"/>
          <p:cNvSpPr>
            <a:spLocks noGrp="1"/>
          </p:cNvSpPr>
          <p:nvPr>
            <p:ph type="sldNum" sz="quarter" idx="5"/>
          </p:nvPr>
        </p:nvSpPr>
        <p:spPr/>
        <p:txBody>
          <a:bodyPr/>
          <a:lstStyle/>
          <a:p>
            <a:fld id="{6DFB08D5-85FA-40F7-964D-C928D805B96F}" type="slidenum">
              <a:rPr lang="sv-SE" smtClean="0"/>
              <a:t>17</a:t>
            </a:fld>
            <a:endParaRPr lang="sv-SE"/>
          </a:p>
        </p:txBody>
      </p:sp>
    </p:spTree>
    <p:extLst>
      <p:ext uri="{BB962C8B-B14F-4D97-AF65-F5344CB8AC3E}">
        <p14:creationId xmlns:p14="http://schemas.microsoft.com/office/powerpoint/2010/main" val="310401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Sandra</a:t>
            </a:r>
          </a:p>
          <a:p>
            <a:pPr marL="171450" indent="-171450">
              <a:buFont typeface="Arial" panose="020B0604020202020204" pitchFamily="34" charset="0"/>
              <a:buChar char="•"/>
            </a:pPr>
            <a:r>
              <a:rPr lang="sv-SE" err="1"/>
              <a:t>IVO:s</a:t>
            </a:r>
            <a:r>
              <a:rPr lang="sv-SE"/>
              <a:t> främsta uppgift är att svara för tillsyn inom hälso-och sjukvård, socialtjänst och verksamhet enligt lagen om stöd och service till vissa funktionshindrade. Syftet med tillsynen är att granska att befolkningen får vård och omsorg som är säker, har god kvalitet och bedrivs i enlighet med lagar och andra föreskrifter.</a:t>
            </a:r>
          </a:p>
          <a:p>
            <a:pPr marL="171450" indent="-171450">
              <a:buFont typeface="Arial" panose="020B0604020202020204" pitchFamily="34" charset="0"/>
              <a:buChar char="•"/>
            </a:pPr>
            <a:r>
              <a:rPr lang="sv-SE" sz="1200"/>
              <a:t>IVO säkerställa att anmälda händelser har utretts i nödvändig omfattning samt att vårdgivaren har vidtagit de åtgärder som krävs för att uppnå hög kvalitet/patientsäkerhet.</a:t>
            </a:r>
            <a:endParaRPr lang="sv-SE" sz="1200" b="1" i="0" u="none" strike="noStrike" kern="1200" baseline="0">
              <a:solidFill>
                <a:schemeClr val="tx1"/>
              </a:solidFill>
              <a:latin typeface="+mn-lt"/>
              <a:ea typeface="+mn-ea"/>
              <a:cs typeface="+mn-cs"/>
            </a:endParaRPr>
          </a:p>
          <a:p>
            <a:endParaRPr lang="sv-SE" sz="1200" b="1"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IVO tar del av vårdgivarens utredning och slutsatser beträffande händelseförlopp, möjliga orsaker och åtgärdsbehov. Om IVO bedömer att vårdgivarens utredning följer gällande bestämmelser avslutar IVO ärendet.</a:t>
            </a:r>
          </a:p>
          <a:p>
            <a:endParaRPr lang="sv-SE" sz="1200" b="1" i="0" u="none" strike="noStrike" kern="1200" baseline="0">
              <a:solidFill>
                <a:schemeClr val="tx1"/>
              </a:solidFill>
              <a:latin typeface="+mn-lt"/>
              <a:ea typeface="+mn-ea"/>
              <a:cs typeface="+mn-cs"/>
            </a:endParaRPr>
          </a:p>
          <a:p>
            <a:r>
              <a:rPr lang="sv-SE"/>
              <a:t>(Om lex Mariautredningen inte uppfyller lagens krav eller om det framkommer andra allvarliga brister öppnar IVO ett initiativärende. De är skyldiga att vidta åtgärder)</a:t>
            </a:r>
          </a:p>
          <a:p>
            <a:r>
              <a:rPr lang="sv-SE"/>
              <a:t> </a:t>
            </a:r>
          </a:p>
          <a:p>
            <a:pPr marL="171450" indent="-171450">
              <a:buFont typeface="Arial" panose="020B0604020202020204" pitchFamily="34" charset="0"/>
              <a:buChar char="•"/>
            </a:pPr>
            <a:r>
              <a:rPr lang="sv-SE"/>
              <a:t>IVO ska också sprida information till vårdgivare om de anmälda händelserna samt vidta de åtgärder som anmälningarna motiverar för att uppnå hög patientsäkerhet.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i="0" u="none" strike="noStrike" kern="1200" baseline="0">
                <a:solidFill>
                  <a:schemeClr val="tx1"/>
                </a:solidFill>
                <a:latin typeface="+mn-lt"/>
                <a:ea typeface="+mn-ea"/>
                <a:cs typeface="+mn-cs"/>
              </a:rPr>
              <a:t>Det primära syftet med anmälningsskyldigheten </a:t>
            </a:r>
            <a:r>
              <a:rPr lang="sv-SE" sz="1200" b="0" i="0" u="none" strike="noStrike" kern="1200" baseline="0">
                <a:solidFill>
                  <a:schemeClr val="tx1"/>
                </a:solidFill>
                <a:latin typeface="+mn-lt"/>
                <a:ea typeface="+mn-ea"/>
                <a:cs typeface="+mn-cs"/>
              </a:rPr>
              <a:t>(lex Maria) är att IVO som tillsynsmyndighet ska få vetskap om allvarliga risker i hälso- och sjukvården, så att myndigheten kan sprida kunskap om dessa risker till andra vårdgivare samt att myndigheten ska kunna använda informationen i sitt tillsynsarbete.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a:solidFill>
                  <a:schemeClr val="tx1"/>
                </a:solidFill>
                <a:latin typeface="+mn-lt"/>
                <a:ea typeface="+mn-ea"/>
                <a:cs typeface="+mn-cs"/>
              </a:rPr>
              <a:t>Socialstyrelsen behöver också kännedom om risker i hälso- och sjukvården för myndighetens kunskapsarbete.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a:solidFill>
                  <a:schemeClr val="tx1"/>
                </a:solidFill>
                <a:latin typeface="+mn-lt"/>
                <a:ea typeface="+mn-ea"/>
                <a:cs typeface="+mn-cs"/>
              </a:rPr>
              <a:t>Ett ytterligare skäl till anmälningsskyldigheten är att upprätthålla allmänhetens förtroende för hälso- och sjukvården. Genom anmälningsskyldigheten säkerställs insyn i hälso- och sjukvården samt ges möjlighet till en oberoende granskning av det inträffade.</a:t>
            </a:r>
          </a:p>
          <a:p>
            <a:endParaRPr lang="sv-SE"/>
          </a:p>
        </p:txBody>
      </p:sp>
      <p:sp>
        <p:nvSpPr>
          <p:cNvPr id="4" name="Platshållare för bildnummer 3"/>
          <p:cNvSpPr>
            <a:spLocks noGrp="1"/>
          </p:cNvSpPr>
          <p:nvPr>
            <p:ph type="sldNum" sz="quarter" idx="5"/>
          </p:nvPr>
        </p:nvSpPr>
        <p:spPr/>
        <p:txBody>
          <a:bodyPr/>
          <a:lstStyle/>
          <a:p>
            <a:fld id="{6DFB08D5-85FA-40F7-964D-C928D805B96F}" type="slidenum">
              <a:rPr lang="sv-SE" smtClean="0"/>
              <a:t>18</a:t>
            </a:fld>
            <a:endParaRPr lang="sv-SE"/>
          </a:p>
        </p:txBody>
      </p:sp>
    </p:spTree>
    <p:extLst>
      <p:ext uri="{BB962C8B-B14F-4D97-AF65-F5344CB8AC3E}">
        <p14:creationId xmlns:p14="http://schemas.microsoft.com/office/powerpoint/2010/main" val="40910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Anna</a:t>
            </a:r>
          </a:p>
          <a:p>
            <a:endParaRPr lang="sv-SE"/>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Hur vet vi om vi har kvalitet? </a:t>
            </a: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Personal</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Lokaler </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Utrustning</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Utbildning</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endParaRP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Hur </a:t>
            </a:r>
            <a:r>
              <a:rPr kumimoji="0" lang="sv-SE" sz="1200" b="1" i="0" u="none" strike="noStrike" kern="1200" cap="none" spc="0" normalizeH="0" baseline="0" noProof="0" err="1">
                <a:ln>
                  <a:noFill/>
                </a:ln>
                <a:solidFill>
                  <a:srgbClr val="B13A24"/>
                </a:solidFill>
                <a:effectLst/>
                <a:uLnTx/>
                <a:uFillTx/>
                <a:latin typeface="Calibri" panose="020F0502020204030204"/>
                <a:ea typeface="+mn-ea"/>
                <a:cs typeface="+mn-cs"/>
              </a:rPr>
              <a:t>tillmäar</a:t>
            </a: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 vi detta – hur utför vi insatserna</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endParaRP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B13A24"/>
                </a:solidFill>
                <a:effectLst/>
                <a:uLnTx/>
                <a:uFillTx/>
                <a:latin typeface="Calibri" panose="020F0502020204030204"/>
                <a:ea typeface="+mn-ea"/>
                <a:cs typeface="+mn-cs"/>
              </a:rPr>
              <a:t>Hur blir det för de vi är till för</a:t>
            </a:r>
            <a:endParaRPr lang="sv-SE"/>
          </a:p>
        </p:txBody>
      </p:sp>
      <p:sp>
        <p:nvSpPr>
          <p:cNvPr id="4" name="Platshållare för bildnummer 3"/>
          <p:cNvSpPr>
            <a:spLocks noGrp="1"/>
          </p:cNvSpPr>
          <p:nvPr>
            <p:ph type="sldNum" sz="quarter" idx="5"/>
          </p:nvPr>
        </p:nvSpPr>
        <p:spPr/>
        <p:txBody>
          <a:bodyPr/>
          <a:lstStyle/>
          <a:p>
            <a:fld id="{B1F7F8B6-B053-4A36-9729-2DC358FE6B2F}" type="slidenum">
              <a:rPr lang="sv-SE" smtClean="0"/>
              <a:t>2</a:t>
            </a:fld>
            <a:endParaRPr lang="sv-SE"/>
          </a:p>
        </p:txBody>
      </p:sp>
    </p:spTree>
    <p:extLst>
      <p:ext uri="{BB962C8B-B14F-4D97-AF65-F5344CB8AC3E}">
        <p14:creationId xmlns:p14="http://schemas.microsoft.com/office/powerpoint/2010/main" val="248930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600"/>
              <a:t>Låt oss prata lite om begreppet kvalitet.</a:t>
            </a:r>
          </a:p>
          <a:p>
            <a:pPr marL="0" indent="0">
              <a:buFont typeface="+mj-lt"/>
              <a:buNone/>
            </a:pPr>
            <a:r>
              <a:rPr lang="sv-SE" sz="1600"/>
              <a:t>Hämtat från en skrift av Socialstyrelsen – Kvalitetstriangeln</a:t>
            </a:r>
          </a:p>
          <a:p>
            <a:pPr marL="0" indent="0">
              <a:buFont typeface="+mj-lt"/>
              <a:buNone/>
            </a:pPr>
            <a:endParaRPr lang="sv-SE" sz="1600"/>
          </a:p>
          <a:p>
            <a:pPr marL="0" indent="0">
              <a:buFont typeface="+mj-lt"/>
              <a:buNone/>
            </a:pPr>
            <a:endParaRPr lang="sv-SE" sz="1600"/>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sv-SE" sz="1600" b="0" i="0" u="none" strike="noStrike" kern="1200" cap="none" spc="0" normalizeH="0" baseline="0" noProof="0">
                <a:ln>
                  <a:noFill/>
                </a:ln>
                <a:solidFill>
                  <a:prstClr val="black"/>
                </a:solidFill>
                <a:effectLst/>
                <a:uLnTx/>
                <a:uFillTx/>
                <a:latin typeface="Calibri"/>
                <a:ea typeface="+mn-ea"/>
                <a:cs typeface="+mn-cs"/>
              </a:rPr>
              <a:t>Först och främst - Kvalitet är </a:t>
            </a:r>
            <a:r>
              <a:rPr kumimoji="0" lang="sv-SE" sz="1600" b="0" i="0" u="sng" strike="noStrike" kern="1200" cap="none" spc="0" normalizeH="0" baseline="0" noProof="0">
                <a:ln>
                  <a:noFill/>
                </a:ln>
                <a:solidFill>
                  <a:prstClr val="black"/>
                </a:solidFill>
                <a:effectLst/>
                <a:uLnTx/>
                <a:uFillTx/>
                <a:latin typeface="Calibri"/>
                <a:ea typeface="+mn-ea"/>
                <a:cs typeface="+mn-cs"/>
              </a:rPr>
              <a:t>egenskaper</a:t>
            </a:r>
            <a:r>
              <a:rPr kumimoji="0" lang="sv-SE" sz="1600" b="0" i="0" u="none" strike="noStrike" kern="1200" cap="none" spc="0" normalizeH="0" baseline="0" noProof="0">
                <a:ln>
                  <a:noFill/>
                </a:ln>
                <a:solidFill>
                  <a:prstClr val="black"/>
                </a:solidFill>
                <a:effectLst/>
                <a:uLnTx/>
                <a:uFillTx/>
                <a:latin typeface="Calibri"/>
                <a:ea typeface="+mn-ea"/>
                <a:cs typeface="+mn-cs"/>
              </a:rPr>
              <a:t> som ger ett objekt eller en företeelse dess förmåga att </a:t>
            </a:r>
            <a:r>
              <a:rPr kumimoji="0" lang="sv-SE" sz="1600" b="0" i="0" u="sng" strike="noStrike" kern="1200" cap="none" spc="0" normalizeH="0" baseline="0" noProof="0">
                <a:ln>
                  <a:noFill/>
                </a:ln>
                <a:solidFill>
                  <a:prstClr val="black"/>
                </a:solidFill>
                <a:effectLst/>
                <a:uLnTx/>
                <a:uFillTx/>
                <a:latin typeface="Calibri"/>
                <a:ea typeface="+mn-ea"/>
                <a:cs typeface="+mn-cs"/>
              </a:rPr>
              <a:t>tillfredsställa</a:t>
            </a:r>
            <a:r>
              <a:rPr kumimoji="0" lang="sv-SE" sz="1600" b="0" i="0" u="none" strike="noStrike" kern="1200" cap="none" spc="0" normalizeH="0" baseline="0" noProof="0">
                <a:ln>
                  <a:noFill/>
                </a:ln>
                <a:solidFill>
                  <a:prstClr val="black"/>
                </a:solidFill>
                <a:effectLst/>
                <a:uLnTx/>
                <a:uFillTx/>
                <a:latin typeface="Calibri"/>
                <a:ea typeface="+mn-ea"/>
                <a:cs typeface="+mn-cs"/>
              </a:rPr>
              <a:t> uttalade och underförstådda </a:t>
            </a:r>
            <a:r>
              <a:rPr kumimoji="0" lang="sv-SE" sz="1600" b="0" i="0" u="sng" strike="noStrike" kern="1200" cap="none" spc="0" normalizeH="0" baseline="0" noProof="0">
                <a:ln>
                  <a:noFill/>
                </a:ln>
                <a:solidFill>
                  <a:prstClr val="black"/>
                </a:solidFill>
                <a:effectLst/>
                <a:uLnTx/>
                <a:uFillTx/>
                <a:latin typeface="Calibri"/>
                <a:ea typeface="+mn-ea"/>
                <a:cs typeface="+mn-cs"/>
              </a:rPr>
              <a:t>behov</a:t>
            </a:r>
            <a:r>
              <a:rPr kumimoji="0" lang="sv-SE" sz="1600" b="0" i="0" u="none" strike="noStrike" kern="1200" cap="none" spc="0" normalizeH="0" baseline="0" noProof="0">
                <a:ln>
                  <a:noFill/>
                </a:ln>
                <a:solidFill>
                  <a:prstClr val="black"/>
                </a:solidFill>
                <a:effectLst/>
                <a:uLnTx/>
                <a:uFillTx/>
                <a:latin typeface="Calibri"/>
                <a:ea typeface="+mn-ea"/>
                <a:cs typeface="+mn-cs"/>
              </a:rPr>
              <a:t>.</a:t>
            </a:r>
          </a:p>
          <a:p>
            <a:pPr marL="0" indent="0">
              <a:buFont typeface="+mj-lt"/>
              <a:buNone/>
            </a:pPr>
            <a:endParaRPr lang="sv-SE" sz="1600"/>
          </a:p>
          <a:p>
            <a:pPr marL="0" indent="0">
              <a:buFont typeface="+mj-lt"/>
              <a:buNone/>
            </a:pPr>
            <a:endParaRPr lang="sv-SE" sz="1600"/>
          </a:p>
          <a:p>
            <a:pPr marL="0" indent="0">
              <a:buFont typeface="+mj-lt"/>
              <a:buNone/>
            </a:pPr>
            <a:r>
              <a:rPr lang="sv-SE" sz="1600"/>
              <a:t>Här kan man också dela in kvalitet i </a:t>
            </a:r>
            <a:r>
              <a:rPr lang="sv-SE" sz="1600" b="1"/>
              <a:t>struktur-, process- och resultatkvalitet </a:t>
            </a:r>
          </a:p>
          <a:p>
            <a:pPr marL="341254" indent="-341254">
              <a:buAutoNum type="arabicParenR"/>
            </a:pPr>
            <a:endParaRPr lang="sv-SE" sz="1600"/>
          </a:p>
          <a:p>
            <a:pPr marL="0" indent="0">
              <a:buFont typeface="Arial" panose="020B0604020202020204" pitchFamily="34" charset="0"/>
              <a:buNone/>
            </a:pPr>
            <a:r>
              <a:rPr lang="sv-SE" sz="1600" b="1"/>
              <a:t>Strukturkvalitet</a:t>
            </a:r>
            <a:r>
              <a:rPr lang="sv-SE" sz="1600"/>
              <a:t> – Egenskaper som ger förutsättningar för att bedriva ett bra arbete</a:t>
            </a:r>
          </a:p>
          <a:p>
            <a:pPr marL="341254" indent="-341254">
              <a:buAutoNum type="arabicParenR"/>
            </a:pPr>
            <a:endParaRPr lang="sv-SE" sz="1600"/>
          </a:p>
          <a:p>
            <a:pPr marL="796260" lvl="1" indent="-341254">
              <a:buFont typeface="Arial" panose="020B0604020202020204" pitchFamily="34" charset="0"/>
              <a:buChar char="•"/>
            </a:pPr>
            <a:r>
              <a:rPr lang="sv-SE" sz="1600" b="1"/>
              <a:t>Personal</a:t>
            </a:r>
          </a:p>
          <a:p>
            <a:pPr marL="796260" lvl="1" indent="-341254">
              <a:buFont typeface="Arial" panose="020B0604020202020204" pitchFamily="34" charset="0"/>
              <a:buChar char="•"/>
            </a:pPr>
            <a:r>
              <a:rPr lang="sv-SE" sz="1600" b="1"/>
              <a:t>Lokaler </a:t>
            </a:r>
          </a:p>
          <a:p>
            <a:pPr marL="796260" lvl="1" indent="-341254">
              <a:buFont typeface="Arial" panose="020B0604020202020204" pitchFamily="34" charset="0"/>
              <a:buChar char="•"/>
            </a:pPr>
            <a:r>
              <a:rPr lang="sv-SE" sz="1600" b="1"/>
              <a:t>Utrustning</a:t>
            </a:r>
          </a:p>
          <a:p>
            <a:pPr marL="796260" lvl="1" indent="-341254">
              <a:buFont typeface="Arial" panose="020B0604020202020204" pitchFamily="34" charset="0"/>
              <a:buChar char="•"/>
            </a:pPr>
            <a:r>
              <a:rPr lang="sv-SE" sz="1600" b="1"/>
              <a:t>Utbildning</a:t>
            </a:r>
          </a:p>
          <a:p>
            <a:pPr marL="796260" lvl="1" indent="-341254">
              <a:buFont typeface="Arial" panose="020B0604020202020204" pitchFamily="34" charset="0"/>
              <a:buChar char="•"/>
            </a:pPr>
            <a:r>
              <a:rPr lang="sv-SE" sz="1600" b="1"/>
              <a:t>Fordon/transport</a:t>
            </a:r>
          </a:p>
          <a:p>
            <a:pPr marL="796260" lvl="1" indent="-341254">
              <a:buFont typeface="Arial" panose="020B0604020202020204" pitchFamily="34" charset="0"/>
              <a:buChar char="•"/>
            </a:pPr>
            <a:r>
              <a:rPr lang="sv-SE" sz="1600" b="1"/>
              <a:t>Andra organisatoriska villkor </a:t>
            </a:r>
          </a:p>
          <a:p>
            <a:pPr marL="341254" indent="-341254">
              <a:buAutoNum type="arabicParenR"/>
            </a:pPr>
            <a:endParaRPr lang="sv-SE" sz="1600"/>
          </a:p>
          <a:p>
            <a:pPr marL="0" indent="0">
              <a:buFont typeface="Arial" panose="020B0604020202020204" pitchFamily="34" charset="0"/>
              <a:buNone/>
            </a:pPr>
            <a:r>
              <a:rPr lang="sv-SE" sz="1600" b="1"/>
              <a:t>Processkvalitet</a:t>
            </a:r>
            <a:r>
              <a:rPr lang="sv-SE" sz="1600"/>
              <a:t> – vad vi gör tillsammans med våra klienter, men också hur det görs </a:t>
            </a:r>
          </a:p>
          <a:p>
            <a:pPr marL="341254" indent="-341254">
              <a:buAutoNum type="arabicParenR"/>
            </a:pPr>
            <a:endParaRPr lang="sv-SE" sz="1600"/>
          </a:p>
          <a:p>
            <a:pPr marL="796260" lvl="1" indent="-341254">
              <a:buFont typeface="Arial" panose="020B0604020202020204" pitchFamily="34" charset="0"/>
              <a:buChar char="•"/>
            </a:pPr>
            <a:r>
              <a:rPr lang="sv-SE" sz="1600" b="1"/>
              <a:t>Metoder</a:t>
            </a:r>
          </a:p>
          <a:p>
            <a:pPr marL="796260" lvl="1" indent="-341254">
              <a:buFont typeface="Arial" panose="020B0604020202020204" pitchFamily="34" charset="0"/>
              <a:buChar char="•"/>
            </a:pPr>
            <a:r>
              <a:rPr lang="sv-SE" sz="1600" b="1"/>
              <a:t>Bemötande</a:t>
            </a:r>
          </a:p>
          <a:p>
            <a:pPr marL="796260" lvl="1" indent="-341254">
              <a:buFont typeface="Arial" panose="020B0604020202020204" pitchFamily="34" charset="0"/>
              <a:buChar char="•"/>
            </a:pPr>
            <a:r>
              <a:rPr lang="sv-SE" sz="1600"/>
              <a:t>Insatsernas </a:t>
            </a:r>
            <a:r>
              <a:rPr lang="sv-SE" sz="1600" b="1"/>
              <a:t>omfattning</a:t>
            </a:r>
            <a:r>
              <a:rPr lang="sv-SE" sz="1600"/>
              <a:t> och </a:t>
            </a:r>
            <a:r>
              <a:rPr lang="sv-SE" sz="1600" b="1"/>
              <a:t>frekvens</a:t>
            </a:r>
            <a:r>
              <a:rPr lang="sv-SE" sz="1600"/>
              <a:t>, d.v.s. vad brukarna </a:t>
            </a:r>
            <a:r>
              <a:rPr lang="sv-SE" sz="1600" b="1"/>
              <a:t>”får” </a:t>
            </a:r>
          </a:p>
          <a:p>
            <a:pPr marL="341254" indent="-341254">
              <a:buAutoNum type="arabicParenR"/>
            </a:pPr>
            <a:endParaRPr lang="sv-SE" sz="1600"/>
          </a:p>
          <a:p>
            <a:pPr marL="0" indent="0">
              <a:buNone/>
            </a:pPr>
            <a:r>
              <a:rPr lang="sv-SE" sz="1600" b="1"/>
              <a:t>Resultatkvalitet</a:t>
            </a:r>
            <a:r>
              <a:rPr lang="sv-SE" sz="1600"/>
              <a:t> – vilka förändringar (eller upprätthållande) som våra insatser har bidragit till i brukarnas livssituation </a:t>
            </a:r>
          </a:p>
          <a:p>
            <a:pPr marL="341254" indent="-341254">
              <a:buAutoNum type="arabicParenR"/>
            </a:pPr>
            <a:endParaRPr lang="sv-SE" sz="1600"/>
          </a:p>
          <a:p>
            <a:pPr marL="796260" lvl="1" indent="-341254">
              <a:buFont typeface="Arial" panose="020B0604020202020204" pitchFamily="34" charset="0"/>
              <a:buChar char="•"/>
            </a:pPr>
            <a:r>
              <a:rPr lang="sv-SE" sz="1600"/>
              <a:t>Förbättrad </a:t>
            </a:r>
            <a:r>
              <a:rPr lang="sv-SE" sz="1600" b="1"/>
              <a:t>föräldraförmåga</a:t>
            </a:r>
          </a:p>
          <a:p>
            <a:pPr marL="796260" lvl="1" indent="-341254">
              <a:buFont typeface="Arial" panose="020B0604020202020204" pitchFamily="34" charset="0"/>
              <a:buChar char="•"/>
            </a:pPr>
            <a:r>
              <a:rPr lang="sv-SE" sz="1600"/>
              <a:t>Minskat </a:t>
            </a:r>
            <a:r>
              <a:rPr lang="sv-SE" sz="1600" b="1"/>
              <a:t>normbrytande beteende</a:t>
            </a:r>
          </a:p>
          <a:p>
            <a:pPr marL="796260" lvl="1" indent="-341254">
              <a:buFont typeface="Arial" panose="020B0604020202020204" pitchFamily="34" charset="0"/>
              <a:buChar char="•"/>
            </a:pPr>
            <a:r>
              <a:rPr lang="sv-SE" sz="1600"/>
              <a:t>Minskat </a:t>
            </a:r>
            <a:r>
              <a:rPr lang="sv-SE" sz="1600" b="1"/>
              <a:t>missbruk</a:t>
            </a:r>
          </a:p>
          <a:p>
            <a:pPr marL="796260" lvl="1" indent="-341254">
              <a:buFont typeface="Arial" panose="020B0604020202020204" pitchFamily="34" charset="0"/>
              <a:buChar char="•"/>
            </a:pPr>
            <a:r>
              <a:rPr lang="sv-SE" sz="1600" b="0"/>
              <a:t>Bibehållen</a:t>
            </a:r>
            <a:r>
              <a:rPr lang="sv-SE" sz="1600" b="1"/>
              <a:t> livskvalitet</a:t>
            </a:r>
          </a:p>
          <a:p>
            <a:pPr marL="341254" indent="-341254">
              <a:buAutoNum type="arabicParenR"/>
            </a:pPr>
            <a:endParaRPr lang="sv-SE" sz="1600"/>
          </a:p>
          <a:p>
            <a:pPr marL="0" indent="0">
              <a:buNone/>
            </a:pPr>
            <a:r>
              <a:rPr lang="sv-SE" sz="1600"/>
              <a:t>Man kan därför också säga att det finns ett </a:t>
            </a:r>
            <a:r>
              <a:rPr lang="sv-SE" sz="1600" b="1"/>
              <a:t>antagande</a:t>
            </a:r>
            <a:r>
              <a:rPr lang="sv-SE" sz="1600"/>
              <a:t> om en relation mellan dessa olika aspekter av kvalitet</a:t>
            </a:r>
            <a:br>
              <a:rPr lang="sv-SE" sz="1600"/>
            </a:br>
            <a:r>
              <a:rPr lang="sv-SE" sz="1600" b="1"/>
              <a:t>Strukturkvaliteten</a:t>
            </a:r>
            <a:r>
              <a:rPr lang="sv-SE" sz="1600"/>
              <a:t> </a:t>
            </a:r>
            <a:r>
              <a:rPr lang="sv-SE" sz="1600" b="1"/>
              <a:t>antas</a:t>
            </a:r>
            <a:r>
              <a:rPr lang="sv-SE" sz="1600"/>
              <a:t> </a:t>
            </a:r>
            <a:r>
              <a:rPr lang="sv-SE" sz="1600" b="1"/>
              <a:t>påverka</a:t>
            </a:r>
            <a:r>
              <a:rPr lang="sv-SE" sz="1600"/>
              <a:t> </a:t>
            </a:r>
            <a:r>
              <a:rPr lang="sv-SE" sz="1600" b="1"/>
              <a:t>processkvaliteten</a:t>
            </a:r>
            <a:r>
              <a:rPr lang="sv-SE" sz="1600"/>
              <a:t>, d.v.s. förutsättningarna påverkar vad som görs.</a:t>
            </a:r>
            <a:br>
              <a:rPr lang="sv-SE" sz="1600"/>
            </a:br>
            <a:r>
              <a:rPr lang="sv-SE" sz="1600" b="1"/>
              <a:t>Processkvaliteten</a:t>
            </a:r>
            <a:r>
              <a:rPr lang="sv-SE" sz="1600"/>
              <a:t>, d.v.s. vad som görs i verksamheten </a:t>
            </a:r>
            <a:r>
              <a:rPr lang="sv-SE" sz="1600" b="1"/>
              <a:t>antas påverka resultatkvaliteten</a:t>
            </a:r>
            <a:r>
              <a:rPr lang="sv-SE" sz="1600"/>
              <a:t>, d.v.s. brukarnas livssituation. </a:t>
            </a:r>
          </a:p>
          <a:p>
            <a:pPr marL="0" indent="0">
              <a:buNone/>
            </a:pPr>
            <a:endParaRPr lang="sv-SE" sz="1600"/>
          </a:p>
          <a:p>
            <a:pPr marL="0" indent="0">
              <a:buNone/>
            </a:pPr>
            <a:endParaRPr lang="sv-SE" sz="1600"/>
          </a:p>
          <a:p>
            <a:pPr marL="0" indent="0">
              <a:buNone/>
            </a:pPr>
            <a:r>
              <a:rPr lang="sv-SE" sz="1600" b="1">
                <a:solidFill>
                  <a:srgbClr val="FF0000"/>
                </a:solidFill>
              </a:rPr>
              <a:t>OBS!!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Ett ekonomiskt ””resultat” eller utfall kan ju absolut vara resultatkvalitet, men då socialtjänsten sällan syftar till att tjäna pengar, så gör det sig nog bättre att klassas som strukturkvalitet.</a:t>
            </a:r>
            <a:br>
              <a:rPr lang="sv-SE" sz="1800"/>
            </a:br>
            <a:r>
              <a:rPr lang="sv-SE" sz="1800" b="1"/>
              <a:t>Låt syftet med verksamheten vägleda i bedömningen om vad som är struktur-, process- och resultatkvalitet.</a:t>
            </a:r>
          </a:p>
          <a:p>
            <a:pPr marL="0" indent="0">
              <a:buNone/>
            </a:pPr>
            <a:endParaRPr lang="sv-SE" sz="160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8323-7C08-470E-89BA-06F5634CC74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8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t>Anna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Klagomål kan komma från: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t>1. vård- och omsorgstagare och deras närstående,</a:t>
            </a:r>
            <a:br>
              <a:rPr lang="sv-SE" sz="1200"/>
            </a:br>
            <a:r>
              <a:rPr lang="sv-SE" sz="1200"/>
              <a:t>2. personal,</a:t>
            </a:r>
            <a:br>
              <a:rPr lang="sv-SE" sz="1200"/>
            </a:br>
            <a:r>
              <a:rPr lang="sv-SE" sz="1200"/>
              <a:t>3. vårdgivare,</a:t>
            </a:r>
            <a:br>
              <a:rPr lang="sv-SE" sz="1200"/>
            </a:br>
            <a:r>
              <a:rPr lang="sv-SE" sz="1200"/>
              <a:t>4. andra som bedriver socialtjänst eller verksamhet enligt LSS,</a:t>
            </a:r>
            <a:br>
              <a:rPr lang="sv-SE" sz="1200"/>
            </a:br>
            <a:r>
              <a:rPr lang="sv-SE" sz="1200"/>
              <a:t>5. myndigheter, och</a:t>
            </a:r>
            <a:br>
              <a:rPr lang="sv-SE" sz="1200"/>
            </a:br>
            <a:r>
              <a:rPr lang="sv-SE" sz="1200"/>
              <a:t>6. föreningar, andra organisationer och intressenter. </a:t>
            </a:r>
          </a:p>
          <a:p>
            <a:pPr marL="0" indent="0" algn="l">
              <a:buFont typeface="Arial" panose="020B0604020202020204" pitchFamily="34" charset="0"/>
              <a:buNone/>
            </a:pPr>
            <a:endParaRPr lang="sv-SE" b="0" i="0">
              <a:solidFill>
                <a:srgbClr val="262626"/>
              </a:solidFill>
              <a:effectLst/>
              <a:latin typeface="Arial" panose="020B0604020202020204" pitchFamily="34" charset="0"/>
            </a:endParaRPr>
          </a:p>
          <a:p>
            <a:pPr marL="171450" indent="-171450" algn="l">
              <a:buFont typeface="Arial" panose="020B0604020202020204" pitchFamily="34" charset="0"/>
              <a:buChar char="•"/>
            </a:pPr>
            <a:endParaRPr lang="sv-SE" b="0" i="0">
              <a:solidFill>
                <a:srgbClr val="262626"/>
              </a:solidFill>
              <a:effectLst/>
              <a:latin typeface="Arial" panose="020B0604020202020204" pitchFamily="34" charset="0"/>
            </a:endParaRPr>
          </a:p>
          <a:p>
            <a:pPr marL="171450" indent="-171450" algn="l">
              <a:buFont typeface="Arial" panose="020B0604020202020204" pitchFamily="34" charset="0"/>
              <a:buChar char="•"/>
            </a:pPr>
            <a:r>
              <a:rPr lang="sv-SE" b="0" i="0">
                <a:solidFill>
                  <a:srgbClr val="262626"/>
                </a:solidFill>
                <a:effectLst/>
                <a:latin typeface="Arial" panose="020B0604020202020204" pitchFamily="34" charset="0"/>
              </a:rPr>
              <a:t>Inkomna rapporter, klagomål och synpunkter ska sammanställas och analyseras för att verksamheten (vårdgivaren eller den som bedriver socialtjänst eller verksamhet enligt LSS) ska kunna se mönster eller trender som indikerar brister i kvaliteten.</a:t>
            </a:r>
          </a:p>
          <a:p>
            <a:endParaRPr lang="sv-SE" b="0" i="0">
              <a:solidFill>
                <a:srgbClr val="1E1E1E"/>
              </a:solidFill>
              <a:effectLst/>
              <a:latin typeface="Lato" panose="020F0502020204030203" pitchFamily="34" charset="0"/>
            </a:endParaRPr>
          </a:p>
          <a:p>
            <a:endParaRPr lang="sv-SE" b="0" i="0">
              <a:solidFill>
                <a:srgbClr val="1E1E1E"/>
              </a:solidFill>
              <a:effectLst/>
              <a:latin typeface="Lato" panose="020F0502020204030203" pitchFamily="34" charset="0"/>
            </a:endParaRPr>
          </a:p>
          <a:p>
            <a:pPr marL="171450" indent="-171450">
              <a:buFont typeface="Arial" panose="020B0604020202020204" pitchFamily="34" charset="0"/>
              <a:buChar char="•"/>
            </a:pPr>
            <a:r>
              <a:rPr lang="sv-SE" b="0" i="0">
                <a:solidFill>
                  <a:srgbClr val="1E1E1E"/>
                </a:solidFill>
                <a:effectLst/>
                <a:latin typeface="Lato" panose="020F0502020204030203" pitchFamily="34" charset="0"/>
              </a:rPr>
              <a:t>Rutinerna ska beskriva hur avvikelseprocessens olika steg går till samt hur avvikelser identifieras, rapporteras och dokumenteras. Vidare ska rutinerna beskriva hur vidtagna eller planerade åtgärder ska genomföras samt hur åtgärdernas effekt ska utvärderas, sammanställas och återföras i verksamheten</a:t>
            </a:r>
            <a:endParaRPr lang="sv-SE"/>
          </a:p>
          <a:p>
            <a:endParaRPr lang="sv-SE"/>
          </a:p>
        </p:txBody>
      </p:sp>
      <p:sp>
        <p:nvSpPr>
          <p:cNvPr id="4" name="Platshållare för bildnummer 3"/>
          <p:cNvSpPr>
            <a:spLocks noGrp="1"/>
          </p:cNvSpPr>
          <p:nvPr>
            <p:ph type="sldNum" sz="quarter" idx="5"/>
          </p:nvPr>
        </p:nvSpPr>
        <p:spPr/>
        <p:txBody>
          <a:bodyPr/>
          <a:lstStyle/>
          <a:p>
            <a:fld id="{B1F7F8B6-B053-4A36-9729-2DC358FE6B2F}" type="slidenum">
              <a:rPr lang="sv-SE" smtClean="0"/>
              <a:t>4</a:t>
            </a:fld>
            <a:endParaRPr lang="sv-SE"/>
          </a:p>
        </p:txBody>
      </p:sp>
    </p:spTree>
    <p:extLst>
      <p:ext uri="{BB962C8B-B14F-4D97-AF65-F5344CB8AC3E}">
        <p14:creationId xmlns:p14="http://schemas.microsoft.com/office/powerpoint/2010/main" val="104589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50000"/>
              </a:lnSpc>
              <a:buFont typeface="Arial" panose="020B0604020202020204" pitchFamily="34" charset="0"/>
              <a:buNone/>
            </a:pPr>
            <a:r>
              <a:rPr lang="sv-SE" b="0" i="0">
                <a:solidFill>
                  <a:srgbClr val="1E1E1E"/>
                </a:solidFill>
                <a:effectLst/>
                <a:latin typeface="Lato" panose="020F0502020204030203" pitchFamily="34" charset="0"/>
              </a:rPr>
              <a:t>Sandra</a:t>
            </a:r>
          </a:p>
          <a:p>
            <a:pPr marL="0" indent="0">
              <a:lnSpc>
                <a:spcPct val="150000"/>
              </a:lnSpc>
              <a:buFont typeface="Arial" panose="020B0604020202020204" pitchFamily="34" charset="0"/>
              <a:buNone/>
            </a:pPr>
            <a:endParaRPr lang="sv-SE" b="0" i="0">
              <a:solidFill>
                <a:srgbClr val="1E1E1E"/>
              </a:solidFill>
              <a:effectLst/>
              <a:latin typeface="Lato" panose="020F0502020204030203" pitchFamily="34" charset="0"/>
            </a:endParaRPr>
          </a:p>
          <a:p>
            <a:pPr marL="171450" indent="-171450">
              <a:lnSpc>
                <a:spcPct val="100000"/>
              </a:lnSpc>
              <a:spcAft>
                <a:spcPts val="450"/>
              </a:spcAft>
              <a:buFont typeface="Arial" panose="020B0604020202020204" pitchFamily="34" charset="0"/>
              <a:buChar char="•"/>
            </a:pPr>
            <a:r>
              <a:rPr lang="sv-SE" sz="1200"/>
              <a:t>Avvikelse- en händelse som medfört eller som hade kunnat medföra något oönskat (Socialstyrelsen).</a:t>
            </a:r>
          </a:p>
          <a:p>
            <a:pPr marL="0" indent="0">
              <a:lnSpc>
                <a:spcPct val="150000"/>
              </a:lnSpc>
              <a:buFont typeface="Arial" panose="020B0604020202020204" pitchFamily="34" charset="0"/>
              <a:buNone/>
            </a:pPr>
            <a:endParaRPr lang="sv-SE" b="0" i="0">
              <a:solidFill>
                <a:srgbClr val="1E1E1E"/>
              </a:solidFill>
              <a:effectLst/>
              <a:latin typeface="Lato" panose="020F0502020204030203" pitchFamily="34" charset="0"/>
            </a:endParaRPr>
          </a:p>
          <a:p>
            <a:pPr marL="0" indent="0">
              <a:lnSpc>
                <a:spcPct val="150000"/>
              </a:lnSpc>
              <a:buFont typeface="Arial" panose="020B0604020202020204" pitchFamily="34" charset="0"/>
              <a:buNone/>
            </a:pPr>
            <a:endParaRPr lang="sv-SE" b="0" i="0">
              <a:solidFill>
                <a:srgbClr val="1E1E1E"/>
              </a:solidFill>
              <a:effectLst/>
              <a:latin typeface="Lato" panose="020F0502020204030203" pitchFamily="34" charset="0"/>
            </a:endParaRPr>
          </a:p>
          <a:p>
            <a:pPr marL="171450" indent="-171450">
              <a:lnSpc>
                <a:spcPct val="150000"/>
              </a:lnSpc>
              <a:buFont typeface="Arial" panose="020B0604020202020204" pitchFamily="34" charset="0"/>
              <a:buChar char="•"/>
            </a:pPr>
            <a:r>
              <a:rPr lang="sv-SE" b="0" i="0">
                <a:solidFill>
                  <a:srgbClr val="1E1E1E"/>
                </a:solidFill>
                <a:effectLst/>
                <a:latin typeface="Lato" panose="020F0502020204030203" pitchFamily="34" charset="0"/>
              </a:rPr>
              <a:t>En avvikelse kan exempelvis handla om patienters vård och behandling, personalens situation och arbetsmiljö, brand, stöld eller skadegörelse, påverkan på yttre miljö, egendom, administrativa rutiner.</a:t>
            </a:r>
            <a:endParaRPr lang="sv-SE" sz="1200" kern="1200">
              <a:solidFill>
                <a:schemeClr val="tx1"/>
              </a:solidFill>
              <a:effectLst/>
              <a:latin typeface="+mn-lt"/>
              <a:ea typeface="+mn-ea"/>
              <a:cs typeface="+mn-cs"/>
            </a:endParaRPr>
          </a:p>
          <a:p>
            <a:pPr marL="0" indent="0">
              <a:lnSpc>
                <a:spcPct val="150000"/>
              </a:lnSpc>
              <a:buFont typeface="Arial" panose="020B0604020202020204" pitchFamily="34" charset="0"/>
              <a:buNone/>
            </a:pPr>
            <a:endParaRPr lang="sv-SE" sz="1200" kern="1200">
              <a:solidFill>
                <a:schemeClr val="tx1"/>
              </a:solidFill>
              <a:effectLst/>
              <a:latin typeface="+mn-lt"/>
              <a:ea typeface="+mn-ea"/>
              <a:cs typeface="+mn-cs"/>
            </a:endParaRPr>
          </a:p>
          <a:p>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Alla medarbetare har ett ansvar att rapportera avvikelser på arbetsplatsen när de inträffar eller upptäcks.</a:t>
            </a:r>
          </a:p>
          <a:p>
            <a:endParaRPr lang="sv-SE"/>
          </a:p>
        </p:txBody>
      </p:sp>
      <p:sp>
        <p:nvSpPr>
          <p:cNvPr id="4" name="Platshållare för bildnummer 3"/>
          <p:cNvSpPr>
            <a:spLocks noGrp="1"/>
          </p:cNvSpPr>
          <p:nvPr>
            <p:ph type="sldNum" sz="quarter" idx="5"/>
          </p:nvPr>
        </p:nvSpPr>
        <p:spPr/>
        <p:txBody>
          <a:bodyPr/>
          <a:lstStyle/>
          <a:p>
            <a:fld id="{6DFB08D5-85FA-40F7-964D-C928D805B96F}" type="slidenum">
              <a:rPr lang="sv-SE" smtClean="0"/>
              <a:t>5</a:t>
            </a:fld>
            <a:endParaRPr lang="sv-SE"/>
          </a:p>
        </p:txBody>
      </p:sp>
    </p:spTree>
    <p:extLst>
      <p:ext uri="{BB962C8B-B14F-4D97-AF65-F5344CB8AC3E}">
        <p14:creationId xmlns:p14="http://schemas.microsoft.com/office/powerpoint/2010/main" val="187985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AF57-087B-C614-562F-102E0BF367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6EA31A-53F9-1EC8-C1B6-7DDC60EE301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8EC99F0-B23E-FDAF-5794-CDF343F6CA72}"/>
              </a:ext>
            </a:extLst>
          </p:cNvPr>
          <p:cNvSpPr>
            <a:spLocks noGrp="1"/>
          </p:cNvSpPr>
          <p:nvPr>
            <p:ph type="body" idx="1"/>
          </p:nvPr>
        </p:nvSpPr>
        <p:spPr/>
        <p:txBody>
          <a:bodyPr/>
          <a:lstStyle/>
          <a:p>
            <a:pPr marL="0" indent="0">
              <a:lnSpc>
                <a:spcPct val="150000"/>
              </a:lnSpc>
              <a:buFont typeface="Arial" panose="020B0604020202020204" pitchFamily="34" charset="0"/>
              <a:buNone/>
            </a:pPr>
            <a:r>
              <a:rPr lang="sv-SE" sz="1200" kern="1200">
                <a:solidFill>
                  <a:schemeClr val="tx1"/>
                </a:solidFill>
                <a:effectLst/>
                <a:latin typeface="+mn-lt"/>
                <a:ea typeface="+mn-ea"/>
                <a:cs typeface="+mn-cs"/>
              </a:rPr>
              <a:t>Sandra</a:t>
            </a:r>
          </a:p>
          <a:p>
            <a:pPr marL="171450" indent="-171450">
              <a:lnSpc>
                <a:spcPct val="150000"/>
              </a:lnSpc>
              <a:buFont typeface="Arial" panose="020B0604020202020204" pitchFamily="34" charset="0"/>
              <a:buChar char="•"/>
            </a:pPr>
            <a:r>
              <a:rPr lang="sv-SE" sz="1200" kern="1200">
                <a:solidFill>
                  <a:schemeClr val="tx1"/>
                </a:solidFill>
                <a:effectLst/>
                <a:latin typeface="+mn-lt"/>
                <a:ea typeface="+mn-ea"/>
                <a:cs typeface="+mn-cs"/>
              </a:rPr>
              <a:t>Avvikelsehanteringen är en del i det systematiska kvalitetsarbetet och syftar till att upptäcka och förebygga vårdskador och kvalitetsbrister. </a:t>
            </a:r>
          </a:p>
          <a:p>
            <a:pPr marL="171450" indent="-171450">
              <a:lnSpc>
                <a:spcPct val="150000"/>
              </a:lnSpc>
              <a:buFont typeface="Arial" panose="020B0604020202020204" pitchFamily="34" charset="0"/>
              <a:buChar char="•"/>
            </a:pPr>
            <a:r>
              <a:rPr lang="sv-SE" sz="1200" kern="1200">
                <a:solidFill>
                  <a:schemeClr val="tx1"/>
                </a:solidFill>
                <a:effectLst/>
                <a:latin typeface="+mn-lt"/>
                <a:ea typeface="+mn-ea"/>
                <a:cs typeface="+mn-cs"/>
              </a:rPr>
              <a:t>Det </a:t>
            </a:r>
            <a:r>
              <a:rPr lang="sv-SE" sz="1200" b="0" kern="1200">
                <a:solidFill>
                  <a:schemeClr val="tx1"/>
                </a:solidFill>
                <a:effectLst/>
                <a:latin typeface="+mn-lt"/>
                <a:ea typeface="+mn-ea"/>
                <a:cs typeface="+mn-cs"/>
              </a:rPr>
              <a:t>är viktigt att hitta grundorsaken till att en avvikelse sker för att kunna vidta rätt åtgärder så att det inte upprepas. Det kan då krävas både händelseanalyser och orsaksanalyser, där man går till botten kring vad som hänt.</a:t>
            </a:r>
          </a:p>
          <a:p>
            <a:pPr marL="171450" indent="-171450">
              <a:lnSpc>
                <a:spcPct val="150000"/>
              </a:lnSpc>
              <a:buFont typeface="Arial" panose="020B0604020202020204" pitchFamily="34" charset="0"/>
              <a:buChar char="•"/>
            </a:pPr>
            <a:r>
              <a:rPr lang="sv-SE" sz="1200" b="0" kern="1200">
                <a:solidFill>
                  <a:schemeClr val="tx1"/>
                </a:solidFill>
                <a:effectLst/>
                <a:latin typeface="+mn-lt"/>
                <a:ea typeface="+mn-ea"/>
                <a:cs typeface="+mn-cs"/>
              </a:rPr>
              <a:t>Det är viktigt att inte fokusera på vem som gjort fel, utan på vilka grundläggande kvalitetsförbättringar som behövs och att se på vart i organisationen det finns brister snarare än att leta vilken person som gjort fel. Löser man inte bristerna som finns i organisationen kan samma fel ske igen, av en annan person.</a:t>
            </a:r>
          </a:p>
          <a:p>
            <a:pPr marL="171450" indent="-171450">
              <a:lnSpc>
                <a:spcPct val="150000"/>
              </a:lnSpc>
              <a:buFont typeface="Arial" panose="020B0604020202020204" pitchFamily="34" charset="0"/>
              <a:buChar char="•"/>
            </a:pPr>
            <a:r>
              <a:rPr lang="sv-SE" sz="1200" b="0" kern="1200">
                <a:solidFill>
                  <a:schemeClr val="tx1"/>
                </a:solidFill>
                <a:effectLst/>
                <a:latin typeface="+mn-lt"/>
                <a:ea typeface="+mn-ea"/>
                <a:cs typeface="+mn-cs"/>
              </a:rPr>
              <a:t>Utifrån de brister man ser behöver man vidta åtgärder, t ex se över processer och rutiner så att dessa är ändamålsenliga och följs, för att säkra att verksamheten arbetar systematiskt för att förbättra kvaliteten. </a:t>
            </a:r>
          </a:p>
          <a:p>
            <a:pPr marL="171450" indent="-171450">
              <a:lnSpc>
                <a:spcPct val="150000"/>
              </a:lnSpc>
              <a:buFont typeface="Arial" panose="020B0604020202020204" pitchFamily="34" charset="0"/>
              <a:buChar char="•"/>
            </a:pPr>
            <a:r>
              <a:rPr lang="sv-SE" sz="1200" b="0" kern="1200">
                <a:solidFill>
                  <a:schemeClr val="tx1"/>
                </a:solidFill>
                <a:effectLst/>
                <a:latin typeface="+mn-lt"/>
                <a:ea typeface="+mn-ea"/>
                <a:cs typeface="+mn-cs"/>
              </a:rPr>
              <a:t>Viktigt att komma ihåg att avvikelser och avvikelsehantering skapar möjligheter för förbättringar i verksamheten.</a:t>
            </a:r>
          </a:p>
          <a:p>
            <a:endParaRPr lang="sv-SE"/>
          </a:p>
        </p:txBody>
      </p:sp>
      <p:sp>
        <p:nvSpPr>
          <p:cNvPr id="4" name="Platshållare för bildnummer 3">
            <a:extLst>
              <a:ext uri="{FF2B5EF4-FFF2-40B4-BE49-F238E27FC236}">
                <a16:creationId xmlns:a16="http://schemas.microsoft.com/office/drawing/2014/main" id="{BDFC255D-47DE-0582-EBDC-674A62C0F50A}"/>
              </a:ext>
            </a:extLst>
          </p:cNvPr>
          <p:cNvSpPr>
            <a:spLocks noGrp="1"/>
          </p:cNvSpPr>
          <p:nvPr>
            <p:ph type="sldNum" sz="quarter" idx="5"/>
          </p:nvPr>
        </p:nvSpPr>
        <p:spPr/>
        <p:txBody>
          <a:bodyPr/>
          <a:lstStyle/>
          <a:p>
            <a:fld id="{6DFB08D5-85FA-40F7-964D-C928D805B96F}" type="slidenum">
              <a:rPr lang="sv-SE" smtClean="0"/>
              <a:t>6</a:t>
            </a:fld>
            <a:endParaRPr lang="sv-SE"/>
          </a:p>
        </p:txBody>
      </p:sp>
    </p:spTree>
    <p:extLst>
      <p:ext uri="{BB962C8B-B14F-4D97-AF65-F5344CB8AC3E}">
        <p14:creationId xmlns:p14="http://schemas.microsoft.com/office/powerpoint/2010/main" val="234710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Annna</a:t>
            </a:r>
          </a:p>
        </p:txBody>
      </p:sp>
      <p:sp>
        <p:nvSpPr>
          <p:cNvPr id="4" name="Platshållare för bildnummer 3"/>
          <p:cNvSpPr>
            <a:spLocks noGrp="1"/>
          </p:cNvSpPr>
          <p:nvPr>
            <p:ph type="sldNum" sz="quarter" idx="5"/>
          </p:nvPr>
        </p:nvSpPr>
        <p:spPr/>
        <p:txBody>
          <a:bodyPr/>
          <a:lstStyle/>
          <a:p>
            <a:fld id="{B1F7F8B6-B053-4A36-9729-2DC358FE6B2F}" type="slidenum">
              <a:rPr lang="sv-SE" smtClean="0"/>
              <a:t>7</a:t>
            </a:fld>
            <a:endParaRPr lang="sv-SE"/>
          </a:p>
        </p:txBody>
      </p:sp>
    </p:spTree>
    <p:extLst>
      <p:ext uri="{BB962C8B-B14F-4D97-AF65-F5344CB8AC3E}">
        <p14:creationId xmlns:p14="http://schemas.microsoft.com/office/powerpoint/2010/main" val="279793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Anna</a:t>
            </a:r>
          </a:p>
          <a:p>
            <a:r>
              <a:rPr lang="sv-SE" sz="1800" b="0" i="0" u="none" strike="noStrike" baseline="0">
                <a:solidFill>
                  <a:srgbClr val="000000"/>
                </a:solidFill>
                <a:latin typeface="Times New Roman" panose="02020603050405020304" pitchFamily="18" charset="0"/>
              </a:rPr>
              <a:t>I alla verksamheter inträffar händelser som innebär att verksamheten i något avseende brister när det gäller kraven på kvalitet. Det är då viktigt att det tas om hand i verksamhetens systematiska förbättringsarbete, till exempel genom hantering av klagomål och synpunkter. Vid vissa tillfällen inträffar det händelser i en verksamhet som är missförhållanden eller påtagliga risker för missförhållanden som ska rapporteras i enligt bestämmelserna om lex Sarah. Vissa rapporterade missförhållanden eller risker för missförhållanden är allvarliga och ska då anmälas till Inspektionen för vård och omsorg. Inkomna klagomål/synpunkter och avvikelser samt lex Sarah-rapporter ska sammanställas för att verksamheterna ska kunna se mönster och trender som indikerar brister i verksamhetens kvalitet.</a:t>
            </a:r>
          </a:p>
          <a:p>
            <a:r>
              <a:rPr lang="sv-SE" sz="1800" b="0" i="0" u="none" strike="noStrike" baseline="0">
                <a:solidFill>
                  <a:srgbClr val="000000"/>
                </a:solidFill>
                <a:latin typeface="Times New Roman" panose="02020603050405020304" pitchFamily="18" charset="0"/>
              </a:rPr>
              <a:t>Förhållandet mellan klagomål/synpunkter och avvikelser, missförhållanden och allvarliga missförhållanden kan beskrivas i bilden. I korthet kan man säga att om en handling eller en underlåtelse har medfört ett hot mot eller konsekvenser för enskildas liv, säkerhet eller fysiska eller psykiska hälsa så är det ett missförhållande </a:t>
            </a:r>
            <a:endParaRPr lang="sv-SE"/>
          </a:p>
        </p:txBody>
      </p:sp>
      <p:sp>
        <p:nvSpPr>
          <p:cNvPr id="4" name="Platshållare för bildnummer 3"/>
          <p:cNvSpPr>
            <a:spLocks noGrp="1"/>
          </p:cNvSpPr>
          <p:nvPr>
            <p:ph type="sldNum" sz="quarter" idx="5"/>
          </p:nvPr>
        </p:nvSpPr>
        <p:spPr/>
        <p:txBody>
          <a:bodyPr/>
          <a:lstStyle/>
          <a:p>
            <a:fld id="{BA091CBD-5959-4A4D-AA16-9FEAD0AF728C}" type="slidenum">
              <a:rPr lang="sv-SE" smtClean="0"/>
              <a:t>8</a:t>
            </a:fld>
            <a:endParaRPr lang="sv-SE"/>
          </a:p>
        </p:txBody>
      </p:sp>
    </p:spTree>
    <p:extLst>
      <p:ext uri="{BB962C8B-B14F-4D97-AF65-F5344CB8AC3E}">
        <p14:creationId xmlns:p14="http://schemas.microsoft.com/office/powerpoint/2010/main" val="211928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Observera att brukare /anhöriga inte kan lämna in en ”lex Sarah-rapport”. Information från tex. brukare/anhöriga kan dock leda till att en anställd i socialtjänsten skickar in en lex Sarah-rapport</a:t>
            </a:r>
          </a:p>
          <a:p>
            <a:endParaRPr lang="sv-SE"/>
          </a:p>
        </p:txBody>
      </p:sp>
      <p:sp>
        <p:nvSpPr>
          <p:cNvPr id="4" name="Platshållare för bildnummer 3"/>
          <p:cNvSpPr>
            <a:spLocks noGrp="1"/>
          </p:cNvSpPr>
          <p:nvPr>
            <p:ph type="sldNum" sz="quarter" idx="5"/>
          </p:nvPr>
        </p:nvSpPr>
        <p:spPr/>
        <p:txBody>
          <a:bodyPr/>
          <a:lstStyle/>
          <a:p>
            <a:fld id="{BA091CBD-5959-4A4D-AA16-9FEAD0AF728C}" type="slidenum">
              <a:rPr lang="sv-SE" smtClean="0"/>
              <a:t>9</a:t>
            </a:fld>
            <a:endParaRPr lang="sv-SE"/>
          </a:p>
        </p:txBody>
      </p:sp>
    </p:spTree>
    <p:extLst>
      <p:ext uri="{BB962C8B-B14F-4D97-AF65-F5344CB8AC3E}">
        <p14:creationId xmlns:p14="http://schemas.microsoft.com/office/powerpoint/2010/main" val="366199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ranet.umea.se/4.6c5732f6132a600177c800051.html"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24C43-75ED-9239-4CB2-212C61BF0BB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E7AE969-0E61-0BF9-DBF9-E90014017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6E4CFA-CEC0-380F-E299-3FDE0F2F40E6}"/>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5D8811DA-7A00-091E-C6D2-42B88CE92C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CC9DE8-E632-E468-7201-E35A460957A8}"/>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106219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64A2B-55C7-C225-87F7-DFC50BACFBA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26701A3-A0E1-C5BC-CD7B-9BE573B6364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C8E379-23DF-B1AF-069D-0C04C8DCBCED}"/>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A6A3730B-A085-7DDD-2BBC-2347AD1C1C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C32DFA-0664-C65D-F089-543D16B992A6}"/>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137723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848E6BC-F155-A263-A13A-FCA88CCFA8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816377B-830C-5BC9-A4F9-21C2E34C978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75B6AE-46F8-14F2-88F4-22FFB096C5E2}"/>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808B08D5-1C04-FC79-F43C-A180BF3106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7213AF-B262-DA74-F96D-604D39279316}"/>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3922264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1"/>
            <a:ext cx="12184813" cy="1275501"/>
          </a:xfrm>
          <a:prstGeom prst="rect">
            <a:avLst/>
          </a:prstGeom>
        </p:spPr>
      </p:pic>
      <p:sp>
        <p:nvSpPr>
          <p:cNvPr id="2" name="Rubrik 1"/>
          <p:cNvSpPr>
            <a:spLocks noGrp="1"/>
          </p:cNvSpPr>
          <p:nvPr>
            <p:ph type="title" hasCustomPrompt="1"/>
          </p:nvPr>
        </p:nvSpPr>
        <p:spPr>
          <a:xfrm>
            <a:off x="673006" y="332656"/>
            <a:ext cx="10799591" cy="648072"/>
          </a:xfrm>
        </p:spPr>
        <p:txBody>
          <a:bodyPr/>
          <a:lstStyle>
            <a:lvl1pPr>
              <a:defRPr>
                <a:solidFill>
                  <a:schemeClr val="bg1"/>
                </a:solidFill>
              </a:defRPr>
            </a:lvl1pPr>
          </a:lstStyle>
          <a:p>
            <a:r>
              <a:rPr lang="sv-SE"/>
              <a:t>En beskrivande rubrik</a:t>
            </a:r>
          </a:p>
        </p:txBody>
      </p:sp>
      <p:sp>
        <p:nvSpPr>
          <p:cNvPr id="9" name="Platshållare för text 3"/>
          <p:cNvSpPr>
            <a:spLocks noGrp="1"/>
          </p:cNvSpPr>
          <p:nvPr>
            <p:ph type="body" sz="half" idx="2" hasCustomPrompt="1"/>
          </p:nvPr>
        </p:nvSpPr>
        <p:spPr>
          <a:xfrm>
            <a:off x="719403" y="1412776"/>
            <a:ext cx="4922869" cy="14401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180732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812800" y="2876872"/>
            <a:ext cx="10557565" cy="1052403"/>
          </a:xfrm>
        </p:spPr>
        <p:txBody>
          <a:bodyPr anchor="t" anchorCtr="0">
            <a:noAutofit/>
          </a:bodyPr>
          <a:lstStyle>
            <a:lvl1pPr algn="ctr">
              <a:lnSpc>
                <a:spcPct val="100000"/>
              </a:lnSpc>
              <a:defRPr sz="5400" b="0"/>
            </a:lvl1pPr>
          </a:lstStyle>
          <a:p>
            <a:r>
              <a:rPr lang="sv-SE"/>
              <a:t>Introduktionsrubrik</a:t>
            </a:r>
          </a:p>
        </p:txBody>
      </p:sp>
    </p:spTree>
    <p:extLst>
      <p:ext uri="{BB962C8B-B14F-4D97-AF65-F5344CB8AC3E}">
        <p14:creationId xmlns:p14="http://schemas.microsoft.com/office/powerpoint/2010/main" val="4200678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1"/>
            <a:ext cx="12184813" cy="1275501"/>
          </a:xfrm>
          <a:prstGeom prst="rect">
            <a:avLst/>
          </a:prstGeom>
        </p:spPr>
      </p:pic>
      <p:sp>
        <p:nvSpPr>
          <p:cNvPr id="2" name="Rubrik 1"/>
          <p:cNvSpPr>
            <a:spLocks noGrp="1"/>
          </p:cNvSpPr>
          <p:nvPr>
            <p:ph type="title" hasCustomPrompt="1"/>
          </p:nvPr>
        </p:nvSpPr>
        <p:spPr>
          <a:xfrm>
            <a:off x="673006" y="332656"/>
            <a:ext cx="10799591" cy="648072"/>
          </a:xfrm>
        </p:spPr>
        <p:txBody>
          <a:bodyPr>
            <a:normAutofit/>
          </a:bodyPr>
          <a:lstStyle>
            <a:lvl1pPr>
              <a:defRPr sz="3600">
                <a:solidFill>
                  <a:schemeClr val="bg1"/>
                </a:solidFill>
              </a:defRPr>
            </a:lvl1pPr>
          </a:lstStyle>
          <a:p>
            <a:r>
              <a:rPr lang="sv-SE"/>
              <a:t>En beskrivande rubrik</a:t>
            </a:r>
          </a:p>
        </p:txBody>
      </p:sp>
      <p:sp>
        <p:nvSpPr>
          <p:cNvPr id="9" name="Platshållare för text 3"/>
          <p:cNvSpPr>
            <a:spLocks noGrp="1"/>
          </p:cNvSpPr>
          <p:nvPr>
            <p:ph type="body" sz="half" idx="2" hasCustomPrompt="1"/>
          </p:nvPr>
        </p:nvSpPr>
        <p:spPr>
          <a:xfrm>
            <a:off x="710568" y="1412776"/>
            <a:ext cx="5191067" cy="144016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6" name="Platshållare för bild 2"/>
          <p:cNvSpPr>
            <a:spLocks noGrp="1"/>
          </p:cNvSpPr>
          <p:nvPr>
            <p:ph type="pic" idx="1"/>
          </p:nvPr>
        </p:nvSpPr>
        <p:spPr>
          <a:xfrm>
            <a:off x="6528906" y="1412776"/>
            <a:ext cx="4814685" cy="432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168752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661973" y="385664"/>
            <a:ext cx="10690723" cy="566738"/>
          </a:xfrm>
        </p:spPr>
        <p:txBody>
          <a:bodyPr anchor="t" anchorCtr="0">
            <a:noAutofit/>
          </a:bodyPr>
          <a:lstStyle>
            <a:lvl1pPr algn="l">
              <a:lnSpc>
                <a:spcPct val="100000"/>
              </a:lnSpc>
              <a:defRPr sz="3600" b="0" baseline="0"/>
            </a:lvl1pPr>
          </a:lstStyle>
          <a:p>
            <a:r>
              <a:rPr lang="sv-SE"/>
              <a:t>Klicka här för att ändra rubriken</a:t>
            </a:r>
          </a:p>
        </p:txBody>
      </p:sp>
      <p:sp>
        <p:nvSpPr>
          <p:cNvPr id="19" name="Platshållare för text 3"/>
          <p:cNvSpPr>
            <a:spLocks noGrp="1"/>
          </p:cNvSpPr>
          <p:nvPr>
            <p:ph type="body" sz="half" idx="10" hasCustomPrompt="1"/>
          </p:nvPr>
        </p:nvSpPr>
        <p:spPr>
          <a:xfrm>
            <a:off x="688478" y="1298934"/>
            <a:ext cx="10673053" cy="804862"/>
          </a:xfrm>
        </p:spPr>
        <p:txBody>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Tree>
    <p:extLst>
      <p:ext uri="{BB962C8B-B14F-4D97-AF65-F5344CB8AC3E}">
        <p14:creationId xmlns:p14="http://schemas.microsoft.com/office/powerpoint/2010/main" val="201274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med puff">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661973" y="385664"/>
            <a:ext cx="10690723" cy="566738"/>
          </a:xfrm>
        </p:spPr>
        <p:txBody>
          <a:bodyPr anchor="t" anchorCtr="0">
            <a:noAutofit/>
          </a:bodyPr>
          <a:lstStyle>
            <a:lvl1pPr algn="l">
              <a:lnSpc>
                <a:spcPct val="100000"/>
              </a:lnSpc>
              <a:defRPr sz="3600" b="0" baseline="0"/>
            </a:lvl1pPr>
          </a:lstStyle>
          <a:p>
            <a:r>
              <a:rPr lang="sv-SE"/>
              <a:t>Klicka här för att ändra rubriken</a:t>
            </a:r>
          </a:p>
        </p:txBody>
      </p:sp>
      <p:sp>
        <p:nvSpPr>
          <p:cNvPr id="19" name="Platshållare för text 3"/>
          <p:cNvSpPr>
            <a:spLocks noGrp="1"/>
          </p:cNvSpPr>
          <p:nvPr>
            <p:ph type="body" sz="half" idx="10" hasCustomPrompt="1"/>
          </p:nvPr>
        </p:nvSpPr>
        <p:spPr>
          <a:xfrm>
            <a:off x="688478" y="1298934"/>
            <a:ext cx="10673053" cy="804862"/>
          </a:xfrm>
        </p:spPr>
        <p:txBody>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pic>
        <p:nvPicPr>
          <p:cNvPr id="4" name="Bildobjekt 3">
            <a:hlinkClick r:id="rId2"/>
            <a:extLst>
              <a:ext uri="{FF2B5EF4-FFF2-40B4-BE49-F238E27FC236}">
                <a16:creationId xmlns:a16="http://schemas.microsoft.com/office/drawing/2014/main" id="{C6A7731F-02A1-40E8-9A8C-823EC35C19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2705" y="3243263"/>
            <a:ext cx="3439699" cy="2579774"/>
          </a:xfrm>
          <a:prstGeom prst="rect">
            <a:avLst/>
          </a:prstGeom>
        </p:spPr>
      </p:pic>
      <p:sp>
        <p:nvSpPr>
          <p:cNvPr id="3" name="textruta 2">
            <a:extLst>
              <a:ext uri="{FF2B5EF4-FFF2-40B4-BE49-F238E27FC236}">
                <a16:creationId xmlns:a16="http://schemas.microsoft.com/office/drawing/2014/main" id="{721CEDA2-F38A-468A-A338-C7969A2B7194}"/>
              </a:ext>
            </a:extLst>
          </p:cNvPr>
          <p:cNvSpPr txBox="1"/>
          <p:nvPr userDrawn="1"/>
        </p:nvSpPr>
        <p:spPr>
          <a:xfrm rot="20940000">
            <a:off x="8627137" y="4236933"/>
            <a:ext cx="3327433" cy="615553"/>
          </a:xfrm>
          <a:prstGeom prst="rect">
            <a:avLst/>
          </a:prstGeom>
          <a:noFill/>
        </p:spPr>
        <p:txBody>
          <a:bodyPr wrap="square" rtlCol="0">
            <a:spAutoFit/>
          </a:bodyPr>
          <a:lstStyle/>
          <a:p>
            <a:pPr algn="ctr" rtl="0"/>
            <a:r>
              <a:rPr lang="sv-SE" sz="1700" b="1" i="1" u="none">
                <a:solidFill>
                  <a:schemeClr val="bg1"/>
                </a:solidFill>
              </a:rPr>
              <a:t>www.intranet.umea.se/</a:t>
            </a:r>
            <a:br>
              <a:rPr lang="sv-SE" sz="1700" b="1" i="1" u="none">
                <a:solidFill>
                  <a:schemeClr val="bg1"/>
                </a:solidFill>
              </a:rPr>
            </a:br>
            <a:r>
              <a:rPr lang="sv-SE" sz="1700" b="1" i="1" u="none">
                <a:solidFill>
                  <a:schemeClr val="bg1"/>
                </a:solidFill>
              </a:rPr>
              <a:t>lexsarah</a:t>
            </a:r>
          </a:p>
        </p:txBody>
      </p:sp>
    </p:spTree>
    <p:extLst>
      <p:ext uri="{BB962C8B-B14F-4D97-AF65-F5344CB8AC3E}">
        <p14:creationId xmlns:p14="http://schemas.microsoft.com/office/powerpoint/2010/main" val="265242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3" name="Bildobjekt 12"/>
          <p:cNvPicPr>
            <a:picLocks noChangeAspect="1"/>
          </p:cNvPicPr>
          <p:nvPr userDrawn="1"/>
        </p:nvPicPr>
        <p:blipFill rotWithShape="1">
          <a:blip r:embed="rId2"/>
          <a:srcRect l="5339" r="13669"/>
          <a:stretch/>
        </p:blipFill>
        <p:spPr>
          <a:xfrm>
            <a:off x="9328454" y="3657600"/>
            <a:ext cx="2611363" cy="2438400"/>
          </a:xfrm>
          <a:prstGeom prst="rect">
            <a:avLst/>
          </a:prstGeom>
        </p:spPr>
      </p:pic>
      <p:grpSp>
        <p:nvGrpSpPr>
          <p:cNvPr id="14" name="Grupp 13"/>
          <p:cNvGrpSpPr/>
          <p:nvPr userDrawn="1"/>
        </p:nvGrpSpPr>
        <p:grpSpPr>
          <a:xfrm>
            <a:off x="9697702" y="761999"/>
            <a:ext cx="1872866" cy="2651912"/>
            <a:chOff x="814530" y="1241246"/>
            <a:chExt cx="2331726" cy="3301645"/>
          </a:xfrm>
        </p:grpSpPr>
        <p:pic>
          <p:nvPicPr>
            <p:cNvPr id="15" name="Bildobjekt 14"/>
            <p:cNvPicPr>
              <a:picLocks noChangeAspect="1"/>
            </p:cNvPicPr>
            <p:nvPr userDrawn="1"/>
          </p:nvPicPr>
          <p:blipFill>
            <a:blip r:embed="rId3"/>
            <a:stretch>
              <a:fillRect/>
            </a:stretch>
          </p:blipFill>
          <p:spPr>
            <a:xfrm>
              <a:off x="969402" y="3672411"/>
              <a:ext cx="2021983" cy="870480"/>
            </a:xfrm>
            <a:prstGeom prst="rect">
              <a:avLst/>
            </a:prstGeom>
          </p:spPr>
        </p:pic>
        <p:pic>
          <p:nvPicPr>
            <p:cNvPr id="16" name="Bildobjekt 15"/>
            <p:cNvPicPr/>
            <p:nvPr userDrawn="1"/>
          </p:nvPicPr>
          <p:blipFill>
            <a:blip r:embed="rId4">
              <a:extLst>
                <a:ext uri="{28A0092B-C50C-407E-A947-70E740481C1C}">
                  <a14:useLocalDpi xmlns:a14="http://schemas.microsoft.com/office/drawing/2010/main" val="0"/>
                </a:ext>
              </a:extLst>
            </a:blip>
            <a:stretch>
              <a:fillRect/>
            </a:stretch>
          </p:blipFill>
          <p:spPr>
            <a:xfrm>
              <a:off x="814530" y="1241246"/>
              <a:ext cx="2331726" cy="488809"/>
            </a:xfrm>
            <a:prstGeom prst="rect">
              <a:avLst/>
            </a:prstGeom>
          </p:spPr>
        </p:pic>
        <p:pic>
          <p:nvPicPr>
            <p:cNvPr id="17" name="Bildobjekt 16" descr="LOGO" title="LOGO"/>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0407" y="2265993"/>
              <a:ext cx="2139973" cy="870480"/>
            </a:xfrm>
            <a:prstGeom prst="rect">
              <a:avLst/>
            </a:prstGeom>
            <a:noFill/>
            <a:ln>
              <a:noFill/>
            </a:ln>
          </p:spPr>
        </p:pic>
      </p:grpSp>
    </p:spTree>
    <p:extLst>
      <p:ext uri="{BB962C8B-B14F-4D97-AF65-F5344CB8AC3E}">
        <p14:creationId xmlns:p14="http://schemas.microsoft.com/office/powerpoint/2010/main" val="203541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a:p>
        </p:txBody>
      </p:sp>
      <p:pic>
        <p:nvPicPr>
          <p:cNvPr id="12" name="Bildobjekt 11"/>
          <p:cNvPicPr>
            <a:picLocks noChangeAspect="1"/>
          </p:cNvPicPr>
          <p:nvPr userDrawn="1"/>
        </p:nvPicPr>
        <p:blipFill>
          <a:blip r:embed="rId2"/>
          <a:stretch>
            <a:fillRect/>
          </a:stretch>
        </p:blipFill>
        <p:spPr>
          <a:xfrm>
            <a:off x="9266080" y="3883230"/>
            <a:ext cx="2925920" cy="2212770"/>
          </a:xfrm>
          <a:prstGeom prst="rect">
            <a:avLst/>
          </a:prstGeom>
        </p:spPr>
      </p:pic>
      <p:grpSp>
        <p:nvGrpSpPr>
          <p:cNvPr id="18" name="Grupp 17"/>
          <p:cNvGrpSpPr/>
          <p:nvPr userDrawn="1"/>
        </p:nvGrpSpPr>
        <p:grpSpPr>
          <a:xfrm>
            <a:off x="108058" y="6212534"/>
            <a:ext cx="5443168" cy="537825"/>
            <a:chOff x="782677" y="120134"/>
            <a:chExt cx="8809863" cy="870480"/>
          </a:xfrm>
        </p:grpSpPr>
        <p:pic>
          <p:nvPicPr>
            <p:cNvPr id="19" name="Bildobjekt 18"/>
            <p:cNvPicPr>
              <a:picLocks noChangeAspect="1"/>
            </p:cNvPicPr>
            <p:nvPr userDrawn="1"/>
          </p:nvPicPr>
          <p:blipFill>
            <a:blip r:embed="rId3"/>
            <a:stretch>
              <a:fillRect/>
            </a:stretch>
          </p:blipFill>
          <p:spPr>
            <a:xfrm>
              <a:off x="782677" y="120134"/>
              <a:ext cx="2021981" cy="870480"/>
            </a:xfrm>
            <a:prstGeom prst="rect">
              <a:avLst/>
            </a:prstGeom>
          </p:spPr>
        </p:pic>
        <p:pic>
          <p:nvPicPr>
            <p:cNvPr id="20" name="Bildobjekt 19"/>
            <p:cNvPicPr/>
            <p:nvPr userDrawn="1"/>
          </p:nvPicPr>
          <p:blipFill>
            <a:blip r:embed="rId4">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21" name="Bildobjekt 20" descr="LOGO" title="LOGO"/>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52419" y="120134"/>
              <a:ext cx="2139973" cy="870480"/>
            </a:xfrm>
            <a:prstGeom prst="rect">
              <a:avLst/>
            </a:prstGeom>
            <a:noFill/>
            <a:ln>
              <a:noFill/>
            </a:ln>
          </p:spPr>
        </p:pic>
      </p:grpSp>
    </p:spTree>
    <p:extLst>
      <p:ext uri="{BB962C8B-B14F-4D97-AF65-F5344CB8AC3E}">
        <p14:creationId xmlns:p14="http://schemas.microsoft.com/office/powerpoint/2010/main" val="181907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sv-SE"/>
              <a:t>Klicka här för att ändra format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1094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73009-7315-904E-374A-C99973CDB6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0FF961-8390-1E59-C62C-1416EBA3B9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A5BAA3-5034-EA2D-6538-39FB823D4F4D}"/>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E72B5EA5-BB92-EA3E-C3D7-F3A23247C4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194CEE-35F6-7875-C230-79FD6C0DAE5D}"/>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201842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lumMod val="65000"/>
                    <a:lumOff val="35000"/>
                  </a:schemeClr>
                </a:solidFill>
              </a:defRPr>
            </a:lvl1pPr>
          </a:lstStyle>
          <a:p>
            <a:r>
              <a:rPr lang="sv-SE"/>
              <a:t>Klicka här för att ändra format</a:t>
            </a:r>
            <a:endParaRPr lang="en-US"/>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20316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66690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3740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35679"/>
            <a:ext cx="4536000" cy="393073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3201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a:p>
        </p:txBody>
      </p:sp>
    </p:spTree>
    <p:extLst>
      <p:ext uri="{BB962C8B-B14F-4D97-AF65-F5344CB8AC3E}">
        <p14:creationId xmlns:p14="http://schemas.microsoft.com/office/powerpoint/2010/main" val="3568524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204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Tree>
    <p:extLst>
      <p:ext uri="{BB962C8B-B14F-4D97-AF65-F5344CB8AC3E}">
        <p14:creationId xmlns:p14="http://schemas.microsoft.com/office/powerpoint/2010/main" val="2435827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43958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529DA-9AAA-B299-44D1-7742A5F07EF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183C224-51D9-882E-BE92-B726C9329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855FBEE-B91C-F7BD-C719-8909A6D85F09}"/>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230BC3E2-EEAA-9471-D5FE-E7147C369C1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9447F1E-200B-6B56-286F-326DA71D74F4}"/>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424376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31885-11BA-B582-9F36-3E9257A259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68FD526-2117-45CB-B35E-3B279BD6076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409EEA7-4C99-39AF-39C8-B7718BB4EFD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CA5C06B-0A30-AFC9-BC24-63412EFFA505}"/>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6" name="Platshållare för sidfot 5">
            <a:extLst>
              <a:ext uri="{FF2B5EF4-FFF2-40B4-BE49-F238E27FC236}">
                <a16:creationId xmlns:a16="http://schemas.microsoft.com/office/drawing/2014/main" id="{0C4D0A7A-104F-D143-EC3E-AF7221CCDEF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9549D9F-0309-EE21-ACF4-DC8E8113E24C}"/>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151161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F0BDF-3592-5700-F82D-D40DE96693E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6E45A4-782F-2D1A-53A7-4E9C93578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CFE69BB-534E-BA6B-F503-74FAC61A4B3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2750C43-A3E2-32A3-DA85-6DAD8410B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41AED9-DCD3-3F2F-1BE6-5B0F826864A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BBA6C9B-C047-D14B-4DDB-98CA7836E75E}"/>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8" name="Platshållare för sidfot 7">
            <a:extLst>
              <a:ext uri="{FF2B5EF4-FFF2-40B4-BE49-F238E27FC236}">
                <a16:creationId xmlns:a16="http://schemas.microsoft.com/office/drawing/2014/main" id="{D575E670-DA40-0932-1C34-27027B23386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DD8F9D9-1704-A41A-7551-BC1891627343}"/>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347441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0ED193-C57E-810A-2BBA-B7F719AA602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E65DD7C-7990-C527-3798-B7DAB0CAAF34}"/>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4" name="Platshållare för sidfot 3">
            <a:extLst>
              <a:ext uri="{FF2B5EF4-FFF2-40B4-BE49-F238E27FC236}">
                <a16:creationId xmlns:a16="http://schemas.microsoft.com/office/drawing/2014/main" id="{B7E4031C-50CF-2533-D20C-104DF4C95E3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5798347-0F28-BE58-3780-8C77F4EB7BA2}"/>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84993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533CEE-BE57-9D6B-E178-358F19250F82}"/>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3" name="Platshållare för sidfot 2">
            <a:extLst>
              <a:ext uri="{FF2B5EF4-FFF2-40B4-BE49-F238E27FC236}">
                <a16:creationId xmlns:a16="http://schemas.microsoft.com/office/drawing/2014/main" id="{F28FFB33-08B1-45AA-91BF-BD3390FDA13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9B7CC3C-459C-88FE-3497-461F3B750495}"/>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209064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CE9EA5-7B25-87A4-C487-B771C5E665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98FB2F-FFBA-EAFF-0C52-95314E14B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EC8A11C-825E-D20A-6AFD-E5D150B97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5AFD460-67AD-F946-3D6E-B1A1B586997C}"/>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6" name="Platshållare för sidfot 5">
            <a:extLst>
              <a:ext uri="{FF2B5EF4-FFF2-40B4-BE49-F238E27FC236}">
                <a16:creationId xmlns:a16="http://schemas.microsoft.com/office/drawing/2014/main" id="{98BF835D-A000-9FE5-787F-99B48D7F6A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5F84CF1-7D03-6684-4B1D-A97E31B80ADF}"/>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148382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19EA69-271D-1AC8-1F6C-717F9387D2C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571DDD1-3D8C-4840-7A7C-B258E8563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EC09AD6-D09D-F6C8-30D8-27815A66A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1E53936-C752-EEE1-2374-7E6880BD0D0C}"/>
              </a:ext>
            </a:extLst>
          </p:cNvPr>
          <p:cNvSpPr>
            <a:spLocks noGrp="1"/>
          </p:cNvSpPr>
          <p:nvPr>
            <p:ph type="dt" sz="half" idx="10"/>
          </p:nvPr>
        </p:nvSpPr>
        <p:spPr/>
        <p:txBody>
          <a:bodyPr/>
          <a:lstStyle/>
          <a:p>
            <a:fld id="{AB2324F7-1AFC-4D7C-B4BC-E834B8E78B29}" type="datetimeFigureOut">
              <a:rPr lang="sv-SE" smtClean="0"/>
              <a:t>2025-05-16</a:t>
            </a:fld>
            <a:endParaRPr lang="sv-SE"/>
          </a:p>
        </p:txBody>
      </p:sp>
      <p:sp>
        <p:nvSpPr>
          <p:cNvPr id="6" name="Platshållare för sidfot 5">
            <a:extLst>
              <a:ext uri="{FF2B5EF4-FFF2-40B4-BE49-F238E27FC236}">
                <a16:creationId xmlns:a16="http://schemas.microsoft.com/office/drawing/2014/main" id="{401EFE7B-002E-4718-11D3-4B28FEF3BC9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E58FA1-42F7-7737-B5DF-F8D6C096265B}"/>
              </a:ext>
            </a:extLst>
          </p:cNvPr>
          <p:cNvSpPr>
            <a:spLocks noGrp="1"/>
          </p:cNvSpPr>
          <p:nvPr>
            <p:ph type="sldNum" sz="quarter" idx="12"/>
          </p:nvPr>
        </p:nvSpPr>
        <p:spPr/>
        <p:txBody>
          <a:bodyPr/>
          <a:lstStyle/>
          <a:p>
            <a:fld id="{917E80D7-7040-4B9C-AD2A-DD850C05C2CB}" type="slidenum">
              <a:rPr lang="sv-SE" smtClean="0"/>
              <a:t>‹#›</a:t>
            </a:fld>
            <a:endParaRPr lang="sv-SE"/>
          </a:p>
        </p:txBody>
      </p:sp>
    </p:spTree>
    <p:extLst>
      <p:ext uri="{BB962C8B-B14F-4D97-AF65-F5344CB8AC3E}">
        <p14:creationId xmlns:p14="http://schemas.microsoft.com/office/powerpoint/2010/main" val="33288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E0996CB-4AF8-B74F-1D8F-3B538BF6F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98D5ED9-B3C3-3BC3-11C5-2A98E1E89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CA6BF7-18F9-2DD2-A55B-E7B110370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324F7-1AFC-4D7C-B4BC-E834B8E78B29}" type="datetimeFigureOut">
              <a:rPr lang="sv-SE" smtClean="0"/>
              <a:t>2025-05-16</a:t>
            </a:fld>
            <a:endParaRPr lang="sv-SE"/>
          </a:p>
        </p:txBody>
      </p:sp>
      <p:sp>
        <p:nvSpPr>
          <p:cNvPr id="5" name="Platshållare för sidfot 4">
            <a:extLst>
              <a:ext uri="{FF2B5EF4-FFF2-40B4-BE49-F238E27FC236}">
                <a16:creationId xmlns:a16="http://schemas.microsoft.com/office/drawing/2014/main" id="{F2CF9059-1532-66D5-0971-C2F4E05A4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75CE882-7941-86AA-33F1-D70243558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E80D7-7040-4B9C-AD2A-DD850C05C2CB}" type="slidenum">
              <a:rPr lang="sv-SE" smtClean="0"/>
              <a:t>‹#›</a:t>
            </a:fld>
            <a:endParaRPr lang="sv-SE"/>
          </a:p>
        </p:txBody>
      </p:sp>
    </p:spTree>
    <p:extLst>
      <p:ext uri="{BB962C8B-B14F-4D97-AF65-F5344CB8AC3E}">
        <p14:creationId xmlns:p14="http://schemas.microsoft.com/office/powerpoint/2010/main" val="121212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a:t>Klicka här för att ändra format</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p:cNvPicPr>
            <a:picLocks noChangeAspect="1"/>
          </p:cNvPicPr>
          <p:nvPr userDrawn="1"/>
        </p:nvPicPr>
        <p:blipFill>
          <a:blip r:embed="rId13"/>
          <a:stretch>
            <a:fillRect/>
          </a:stretch>
        </p:blipFill>
        <p:spPr>
          <a:xfrm>
            <a:off x="137605" y="6314003"/>
            <a:ext cx="581356" cy="439659"/>
          </a:xfrm>
          <a:prstGeom prst="rect">
            <a:avLst/>
          </a:prstGeom>
        </p:spPr>
      </p:pic>
      <p:grpSp>
        <p:nvGrpSpPr>
          <p:cNvPr id="8" name="Grupp 7"/>
          <p:cNvGrpSpPr/>
          <p:nvPr userDrawn="1"/>
        </p:nvGrpSpPr>
        <p:grpSpPr>
          <a:xfrm>
            <a:off x="788554" y="6411580"/>
            <a:ext cx="2474573" cy="244506"/>
            <a:chOff x="782677" y="120134"/>
            <a:chExt cx="8809863" cy="870480"/>
          </a:xfrm>
        </p:grpSpPr>
        <p:pic>
          <p:nvPicPr>
            <p:cNvPr id="10" name="Bildobjekt 9"/>
            <p:cNvPicPr>
              <a:picLocks noChangeAspect="1"/>
            </p:cNvPicPr>
            <p:nvPr userDrawn="1"/>
          </p:nvPicPr>
          <p:blipFill>
            <a:blip r:embed="rId14"/>
            <a:stretch>
              <a:fillRect/>
            </a:stretch>
          </p:blipFill>
          <p:spPr>
            <a:xfrm>
              <a:off x="782677" y="120134"/>
              <a:ext cx="2021981" cy="870480"/>
            </a:xfrm>
            <a:prstGeom prst="rect">
              <a:avLst/>
            </a:prstGeom>
          </p:spPr>
        </p:pic>
        <p:pic>
          <p:nvPicPr>
            <p:cNvPr id="11" name="Bildobjekt 10"/>
            <p:cNvPicPr/>
            <p:nvPr userDrawn="1"/>
          </p:nvPicPr>
          <p:blipFill>
            <a:blip r:embed="rId15" cstate="print">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12" name="Bildobjekt 11" descr="LOGO" title="LOGO"/>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52419" y="120134"/>
              <a:ext cx="2139973" cy="870480"/>
            </a:xfrm>
            <a:prstGeom prst="rect">
              <a:avLst/>
            </a:prstGeom>
            <a:noFill/>
            <a:ln>
              <a:noFill/>
            </a:ln>
          </p:spPr>
        </p:pic>
      </p:grpSp>
    </p:spTree>
    <p:extLst>
      <p:ext uri="{BB962C8B-B14F-4D97-AF65-F5344CB8AC3E}">
        <p14:creationId xmlns:p14="http://schemas.microsoft.com/office/powerpoint/2010/main" val="16979761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lumMod val="65000"/>
              <a:lumOff val="35000"/>
            </a:schemeClr>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C66B-0432-CD8A-F1C0-B3746A87D0C5}"/>
              </a:ext>
            </a:extLst>
          </p:cNvPr>
          <p:cNvSpPr>
            <a:spLocks noGrp="1"/>
          </p:cNvSpPr>
          <p:nvPr>
            <p:ph type="title"/>
          </p:nvPr>
        </p:nvSpPr>
        <p:spPr>
          <a:xfrm>
            <a:off x="354842" y="332656"/>
            <a:ext cx="11655188" cy="784944"/>
          </a:xfrm>
        </p:spPr>
        <p:txBody>
          <a:bodyPr>
            <a:normAutofit/>
          </a:bodyPr>
          <a:lstStyle/>
          <a:p>
            <a:r>
              <a:rPr lang="en-US">
                <a:cs typeface="Calibri Light"/>
              </a:rPr>
              <a:t>Information om </a:t>
            </a:r>
            <a:endParaRPr lang="en-US"/>
          </a:p>
        </p:txBody>
      </p:sp>
      <p:sp>
        <p:nvSpPr>
          <p:cNvPr id="3" name="Text Placeholder 2">
            <a:extLst>
              <a:ext uri="{FF2B5EF4-FFF2-40B4-BE49-F238E27FC236}">
                <a16:creationId xmlns:a16="http://schemas.microsoft.com/office/drawing/2014/main" id="{8F0F5E60-9D0F-FFA0-029A-F4D76BF0CBBD}"/>
              </a:ext>
            </a:extLst>
          </p:cNvPr>
          <p:cNvSpPr>
            <a:spLocks noGrp="1"/>
          </p:cNvSpPr>
          <p:nvPr>
            <p:ph type="body" sz="half" idx="2"/>
          </p:nvPr>
        </p:nvSpPr>
        <p:spPr>
          <a:xfrm>
            <a:off x="31750" y="1621119"/>
            <a:ext cx="6689892" cy="4119281"/>
          </a:xfrm>
        </p:spPr>
        <p:txBody>
          <a:bodyPr>
            <a:normAutofit/>
          </a:bodyPr>
          <a:lstStyle/>
          <a:p>
            <a:pPr marL="285750" indent="-285750" algn="l">
              <a:buFont typeface="Arial" panose="020B0604020202020204" pitchFamily="34" charset="0"/>
              <a:buChar char="•"/>
            </a:pPr>
            <a:r>
              <a:rPr lang="sv-SE" sz="2400"/>
              <a:t>Vårdgivarens och socialtjänstens ansvar</a:t>
            </a:r>
          </a:p>
          <a:p>
            <a:pPr marL="285750" indent="-285750" algn="l">
              <a:buFont typeface="Arial" panose="020B0604020202020204" pitchFamily="34" charset="0"/>
              <a:buChar char="•"/>
            </a:pPr>
            <a:r>
              <a:rPr lang="sv-SE" sz="2400"/>
              <a:t>Avvikelsehantering</a:t>
            </a:r>
          </a:p>
          <a:p>
            <a:pPr marL="285750" indent="-285750" algn="l">
              <a:buFont typeface="Arial" panose="020B0604020202020204" pitchFamily="34" charset="0"/>
              <a:buChar char="•"/>
            </a:pPr>
            <a:r>
              <a:rPr lang="sv-SE" sz="2400"/>
              <a:t>lex Sarah</a:t>
            </a:r>
          </a:p>
          <a:p>
            <a:pPr marL="285750" indent="-285750" algn="l">
              <a:buFont typeface="Arial" panose="020B0604020202020204" pitchFamily="34" charset="0"/>
              <a:buChar char="•"/>
            </a:pPr>
            <a:r>
              <a:rPr lang="sv-SE" sz="2400"/>
              <a:t>Systematiskt patientsäkerhetsarbete</a:t>
            </a:r>
          </a:p>
          <a:p>
            <a:pPr marL="285750" indent="-285750" algn="l">
              <a:buFont typeface="Arial" panose="020B0604020202020204" pitchFamily="34" charset="0"/>
              <a:buChar char="•"/>
            </a:pPr>
            <a:r>
              <a:rPr lang="sv-SE" sz="2400"/>
              <a:t>lex Maria och vårdskada</a:t>
            </a:r>
          </a:p>
          <a:p>
            <a:pPr algn="l"/>
            <a:endParaRPr lang="sv-SE" sz="1800" b="0" i="0">
              <a:solidFill>
                <a:srgbClr val="262626"/>
              </a:solidFill>
              <a:effectLst/>
              <a:latin typeface="Arial" panose="020B0604020202020204" pitchFamily="34" charset="0"/>
            </a:endParaRPr>
          </a:p>
        </p:txBody>
      </p:sp>
      <p:pic>
        <p:nvPicPr>
          <p:cNvPr id="7" name="Bildobjekt 6">
            <a:extLst>
              <a:ext uri="{FF2B5EF4-FFF2-40B4-BE49-F238E27FC236}">
                <a16:creationId xmlns:a16="http://schemas.microsoft.com/office/drawing/2014/main" id="{EE4B4109-A7AA-64F2-8159-28E20C4C8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569" y="1621119"/>
            <a:ext cx="3577389" cy="2951747"/>
          </a:xfrm>
          <a:prstGeom prst="rect">
            <a:avLst/>
          </a:prstGeom>
        </p:spPr>
      </p:pic>
      <p:sp>
        <p:nvSpPr>
          <p:cNvPr id="4" name="textruta 3">
            <a:extLst>
              <a:ext uri="{FF2B5EF4-FFF2-40B4-BE49-F238E27FC236}">
                <a16:creationId xmlns:a16="http://schemas.microsoft.com/office/drawing/2014/main" id="{02829B32-3313-C9D2-6B5E-29EBF294EB6D}"/>
              </a:ext>
            </a:extLst>
          </p:cNvPr>
          <p:cNvSpPr txBox="1"/>
          <p:nvPr/>
        </p:nvSpPr>
        <p:spPr>
          <a:xfrm>
            <a:off x="164337" y="5782254"/>
            <a:ext cx="5369419" cy="923330"/>
          </a:xfrm>
          <a:prstGeom prst="rect">
            <a:avLst/>
          </a:prstGeom>
          <a:noFill/>
        </p:spPr>
        <p:txBody>
          <a:bodyPr wrap="none" rtlCol="0">
            <a:spAutoFit/>
          </a:bodyPr>
          <a:lstStyle/>
          <a:p>
            <a:r>
              <a:rPr lang="sv-SE"/>
              <a:t>UPR 2025-05-16</a:t>
            </a:r>
          </a:p>
          <a:p>
            <a:r>
              <a:rPr lang="sv-SE"/>
              <a:t>Anna Bergström Kvalitetschef</a:t>
            </a:r>
          </a:p>
          <a:p>
            <a:r>
              <a:rPr lang="sv-SE"/>
              <a:t>Sandra Scherman Medicinskt ansvarig för rehabilitering</a:t>
            </a:r>
          </a:p>
        </p:txBody>
      </p:sp>
    </p:spTree>
    <p:extLst>
      <p:ext uri="{BB962C8B-B14F-4D97-AF65-F5344CB8AC3E}">
        <p14:creationId xmlns:p14="http://schemas.microsoft.com/office/powerpoint/2010/main" val="382429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38D4B-A8FB-4800-B12B-30A21BF081EC}"/>
              </a:ext>
            </a:extLst>
          </p:cNvPr>
          <p:cNvSpPr>
            <a:spLocks noGrp="1"/>
          </p:cNvSpPr>
          <p:nvPr>
            <p:ph type="title"/>
          </p:nvPr>
        </p:nvSpPr>
        <p:spPr>
          <a:xfrm>
            <a:off x="2028755" y="332656"/>
            <a:ext cx="8099693" cy="648072"/>
          </a:xfrm>
        </p:spPr>
        <p:txBody>
          <a:bodyPr anchor="t">
            <a:normAutofit/>
          </a:bodyPr>
          <a:lstStyle/>
          <a:p>
            <a:r>
              <a:rPr lang="sv-SE"/>
              <a:t>Innehåll i internutredning</a:t>
            </a:r>
          </a:p>
        </p:txBody>
      </p:sp>
      <p:sp>
        <p:nvSpPr>
          <p:cNvPr id="3" name="Platshållare för text 2">
            <a:extLst>
              <a:ext uri="{FF2B5EF4-FFF2-40B4-BE49-F238E27FC236}">
                <a16:creationId xmlns:a16="http://schemas.microsoft.com/office/drawing/2014/main" id="{BB7355C9-0164-44B8-A9AD-5ABF8590AAB7}"/>
              </a:ext>
            </a:extLst>
          </p:cNvPr>
          <p:cNvSpPr>
            <a:spLocks noGrp="1"/>
          </p:cNvSpPr>
          <p:nvPr>
            <p:ph type="body" sz="half" idx="2"/>
          </p:nvPr>
        </p:nvSpPr>
        <p:spPr>
          <a:xfrm>
            <a:off x="2056926" y="1412776"/>
            <a:ext cx="3892550" cy="4319588"/>
          </a:xfrm>
        </p:spPr>
        <p:txBody>
          <a:bodyPr>
            <a:noAutofit/>
          </a:bodyPr>
          <a:lstStyle/>
          <a:p>
            <a:pPr marL="342900" indent="-342900">
              <a:lnSpc>
                <a:spcPct val="120000"/>
              </a:lnSpc>
              <a:buFont typeface="Arial" panose="020B0604020202020204" pitchFamily="34" charset="0"/>
              <a:buChar char="•"/>
            </a:pPr>
            <a:r>
              <a:rPr lang="sv-SE" sz="1600"/>
              <a:t>händelseanalys, vad har hänt? varför har det hänt? åtgärder för att förhindra upprepning</a:t>
            </a:r>
          </a:p>
          <a:p>
            <a:pPr marL="342900" indent="-342900">
              <a:lnSpc>
                <a:spcPct val="120000"/>
              </a:lnSpc>
              <a:buFont typeface="Arial" panose="020B0604020202020204" pitchFamily="34" charset="0"/>
              <a:buChar char="•"/>
            </a:pPr>
            <a:r>
              <a:rPr lang="sv-SE" sz="1600"/>
              <a:t>när rapporten tagits emot</a:t>
            </a:r>
          </a:p>
          <a:p>
            <a:pPr marL="342900" indent="-342900">
              <a:lnSpc>
                <a:spcPct val="120000"/>
              </a:lnSpc>
              <a:buFont typeface="Arial" panose="020B0604020202020204" pitchFamily="34" charset="0"/>
              <a:buChar char="•"/>
            </a:pPr>
            <a:r>
              <a:rPr lang="sv-SE" sz="1600"/>
              <a:t>när det uppmärksammats</a:t>
            </a:r>
          </a:p>
          <a:p>
            <a:pPr marL="342900" indent="-342900">
              <a:lnSpc>
                <a:spcPct val="120000"/>
              </a:lnSpc>
              <a:buFont typeface="Arial" panose="020B0604020202020204" pitchFamily="34" charset="0"/>
              <a:buChar char="•"/>
            </a:pPr>
            <a:r>
              <a:rPr lang="sv-SE" sz="1600"/>
              <a:t>när det inträffat</a:t>
            </a:r>
          </a:p>
          <a:p>
            <a:pPr marL="342900" indent="-342900">
              <a:lnSpc>
                <a:spcPct val="120000"/>
              </a:lnSpc>
              <a:buFont typeface="Arial" panose="020B0604020202020204" pitchFamily="34" charset="0"/>
              <a:buChar char="•"/>
            </a:pPr>
            <a:r>
              <a:rPr lang="sv-SE" sz="1600"/>
              <a:t>identifierade orsaker</a:t>
            </a:r>
          </a:p>
          <a:p>
            <a:pPr marL="342900" indent="-342900">
              <a:lnSpc>
                <a:spcPct val="120000"/>
              </a:lnSpc>
              <a:buFont typeface="Arial" panose="020B0604020202020204" pitchFamily="34" charset="0"/>
              <a:buChar char="•"/>
            </a:pPr>
            <a:r>
              <a:rPr lang="sv-SE" sz="1600"/>
              <a:t>om liknande inträffat, och risken att liknande inträffar igen</a:t>
            </a:r>
          </a:p>
          <a:p>
            <a:pPr marL="342900" indent="-342900">
              <a:lnSpc>
                <a:spcPct val="120000"/>
              </a:lnSpc>
              <a:buFont typeface="Arial" panose="020B0604020202020204" pitchFamily="34" charset="0"/>
              <a:buChar char="•"/>
            </a:pPr>
            <a:r>
              <a:rPr lang="sv-SE" sz="1600"/>
              <a:t>vidtagna åtgärder samt tidpunkt för dessa</a:t>
            </a:r>
          </a:p>
          <a:p>
            <a:pPr marL="342900" indent="-342900">
              <a:lnSpc>
                <a:spcPct val="120000"/>
              </a:lnSpc>
              <a:buFont typeface="Arial" panose="020B0604020202020204" pitchFamily="34" charset="0"/>
              <a:buChar char="•"/>
            </a:pPr>
            <a:r>
              <a:rPr lang="sv-SE" sz="1600"/>
              <a:t>bedömning om händelsen är ett missförhållande eller ett allvarligt missförhållande</a:t>
            </a:r>
          </a:p>
        </p:txBody>
      </p:sp>
      <p:pic>
        <p:nvPicPr>
          <p:cNvPr id="5" name="Platshållare för bild 4" descr="Färdigt pussel med en upplyst pusselbit">
            <a:extLst>
              <a:ext uri="{FF2B5EF4-FFF2-40B4-BE49-F238E27FC236}">
                <a16:creationId xmlns:a16="http://schemas.microsoft.com/office/drawing/2014/main" id="{9234A6C0-B991-4FD5-AF60-460984428F1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8660" r="18660"/>
          <a:stretch>
            <a:fillRect/>
          </a:stretch>
        </p:blipFill>
        <p:spPr>
          <a:xfrm>
            <a:off x="6421439" y="1412875"/>
            <a:ext cx="3609975" cy="4319588"/>
          </a:xfrm>
        </p:spPr>
      </p:pic>
    </p:spTree>
    <p:extLst>
      <p:ext uri="{BB962C8B-B14F-4D97-AF65-F5344CB8AC3E}">
        <p14:creationId xmlns:p14="http://schemas.microsoft.com/office/powerpoint/2010/main" val="182899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F25C71-D3F4-478A-8176-21F714A27080}"/>
              </a:ext>
            </a:extLst>
          </p:cNvPr>
          <p:cNvSpPr>
            <a:spLocks noGrp="1"/>
          </p:cNvSpPr>
          <p:nvPr>
            <p:ph type="title"/>
          </p:nvPr>
        </p:nvSpPr>
        <p:spPr>
          <a:xfrm>
            <a:off x="2028755" y="332656"/>
            <a:ext cx="8099693" cy="648072"/>
          </a:xfrm>
        </p:spPr>
        <p:txBody>
          <a:bodyPr anchor="t">
            <a:normAutofit/>
          </a:bodyPr>
          <a:lstStyle/>
          <a:p>
            <a:r>
              <a:rPr lang="sv-SE"/>
              <a:t>Rättsliga åtgärder vid sidan av lex Sarah</a:t>
            </a:r>
          </a:p>
        </p:txBody>
      </p:sp>
      <p:sp>
        <p:nvSpPr>
          <p:cNvPr id="3" name="Platshållare för text 2">
            <a:extLst>
              <a:ext uri="{FF2B5EF4-FFF2-40B4-BE49-F238E27FC236}">
                <a16:creationId xmlns:a16="http://schemas.microsoft.com/office/drawing/2014/main" id="{8AA2AC59-ABBF-489D-A5CC-62D7894D324E}"/>
              </a:ext>
            </a:extLst>
          </p:cNvPr>
          <p:cNvSpPr>
            <a:spLocks noGrp="1"/>
          </p:cNvSpPr>
          <p:nvPr>
            <p:ph type="body" sz="half" idx="2"/>
          </p:nvPr>
        </p:nvSpPr>
        <p:spPr>
          <a:xfrm>
            <a:off x="642258" y="1412777"/>
            <a:ext cx="9486190" cy="4073525"/>
          </a:xfrm>
        </p:spPr>
        <p:txBody>
          <a:bodyPr>
            <a:normAutofit/>
          </a:bodyPr>
          <a:lstStyle/>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a:t>Arbetsrättsliga åtgärder (t.ex. varning, uppsägning)</a:t>
            </a:r>
          </a:p>
          <a:p>
            <a:pPr marL="342900" indent="-342900">
              <a:buFont typeface="Arial" panose="020B0604020202020204" pitchFamily="34" charset="0"/>
              <a:buChar char="•"/>
            </a:pPr>
            <a:r>
              <a:rPr lang="sv-SE"/>
              <a:t>Polisanmälan</a:t>
            </a:r>
          </a:p>
          <a:p>
            <a:pPr marL="342900" indent="-342900">
              <a:buFont typeface="Arial" panose="020B0604020202020204" pitchFamily="34" charset="0"/>
              <a:buChar char="•"/>
            </a:pPr>
            <a:r>
              <a:rPr lang="sv-SE"/>
              <a:t>Skadestånd (skadeståndslagen) </a:t>
            </a:r>
          </a:p>
          <a:p>
            <a:endParaRPr lang="sv-SE"/>
          </a:p>
        </p:txBody>
      </p:sp>
    </p:spTree>
    <p:extLst>
      <p:ext uri="{BB962C8B-B14F-4D97-AF65-F5344CB8AC3E}">
        <p14:creationId xmlns:p14="http://schemas.microsoft.com/office/powerpoint/2010/main" val="96929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D3FE02-9831-3F68-E600-B2655146B47D}"/>
              </a:ext>
            </a:extLst>
          </p:cNvPr>
          <p:cNvSpPr>
            <a:spLocks noGrp="1"/>
          </p:cNvSpPr>
          <p:nvPr>
            <p:ph type="title"/>
          </p:nvPr>
        </p:nvSpPr>
        <p:spPr/>
        <p:txBody>
          <a:bodyPr/>
          <a:lstStyle/>
          <a:p>
            <a:r>
              <a:rPr lang="sv-SE"/>
              <a:t>Anmälan till IVO</a:t>
            </a:r>
          </a:p>
        </p:txBody>
      </p:sp>
      <p:sp>
        <p:nvSpPr>
          <p:cNvPr id="3" name="Platshållare för text 2">
            <a:extLst>
              <a:ext uri="{FF2B5EF4-FFF2-40B4-BE49-F238E27FC236}">
                <a16:creationId xmlns:a16="http://schemas.microsoft.com/office/drawing/2014/main" id="{2DE07A7D-A865-210D-76F1-61935F9056FF}"/>
              </a:ext>
            </a:extLst>
          </p:cNvPr>
          <p:cNvSpPr>
            <a:spLocks noGrp="1"/>
          </p:cNvSpPr>
          <p:nvPr>
            <p:ph type="body" sz="half" idx="2"/>
          </p:nvPr>
        </p:nvSpPr>
        <p:spPr>
          <a:xfrm>
            <a:off x="673006" y="1586948"/>
            <a:ext cx="9424032" cy="4519938"/>
          </a:xfrm>
        </p:spPr>
        <p:txBody>
          <a:bodyPr>
            <a:normAutofit/>
          </a:bodyPr>
          <a:lstStyle/>
          <a:p>
            <a:r>
              <a:rPr lang="sv-SE"/>
              <a:t>Allvarliga missförhållanden och risk för allvarliga missförhållanden anmäls till IVO</a:t>
            </a:r>
          </a:p>
          <a:p>
            <a:endParaRPr lang="sv-SE"/>
          </a:p>
          <a:p>
            <a:r>
              <a:rPr lang="sv-SE" sz="2000"/>
              <a:t>IVO ska säkerställa att anmälda händelser har utretts i nödvändig omfattning samt att vårdgivaren har vidtagit de åtgärder som krävs för att uppn</a:t>
            </a:r>
            <a:r>
              <a:rPr lang="sv-SE"/>
              <a:t>å kvalitet.</a:t>
            </a:r>
          </a:p>
          <a:p>
            <a:endParaRPr lang="sv-SE"/>
          </a:p>
          <a:p>
            <a:r>
              <a:rPr lang="sv-SE" sz="2000"/>
              <a:t>Om IVO bedömer att huvudmannens utredning följer gällande bestämmelser avslutar IVO ärendet. </a:t>
            </a:r>
            <a:r>
              <a:rPr lang="sv-SE"/>
              <a:t>Om det framkommer brister kan IVO inleda en vidare granskning</a:t>
            </a:r>
          </a:p>
          <a:p>
            <a:endParaRPr lang="sv-SE"/>
          </a:p>
        </p:txBody>
      </p:sp>
      <p:pic>
        <p:nvPicPr>
          <p:cNvPr id="5" name="Bildobjekt 4">
            <a:extLst>
              <a:ext uri="{FF2B5EF4-FFF2-40B4-BE49-F238E27FC236}">
                <a16:creationId xmlns:a16="http://schemas.microsoft.com/office/drawing/2014/main" id="{150EA640-E25F-2B7A-0D33-E092F9199D38}"/>
              </a:ext>
            </a:extLst>
          </p:cNvPr>
          <p:cNvPicPr>
            <a:picLocks noChangeAspect="1"/>
          </p:cNvPicPr>
          <p:nvPr/>
        </p:nvPicPr>
        <p:blipFill>
          <a:blip r:embed="rId2"/>
          <a:stretch>
            <a:fillRect/>
          </a:stretch>
        </p:blipFill>
        <p:spPr>
          <a:xfrm>
            <a:off x="8753125" y="4595751"/>
            <a:ext cx="2687826" cy="1106384"/>
          </a:xfrm>
          <a:prstGeom prst="rect">
            <a:avLst/>
          </a:prstGeom>
        </p:spPr>
      </p:pic>
    </p:spTree>
    <p:extLst>
      <p:ext uri="{BB962C8B-B14F-4D97-AF65-F5344CB8AC3E}">
        <p14:creationId xmlns:p14="http://schemas.microsoft.com/office/powerpoint/2010/main" val="386388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31332D-E5BA-5C2C-E804-37D0FE24245D}"/>
              </a:ext>
            </a:extLst>
          </p:cNvPr>
          <p:cNvSpPr>
            <a:spLocks noGrp="1"/>
          </p:cNvSpPr>
          <p:nvPr>
            <p:ph type="title"/>
          </p:nvPr>
        </p:nvSpPr>
        <p:spPr/>
        <p:txBody>
          <a:bodyPr/>
          <a:lstStyle/>
          <a:p>
            <a:r>
              <a:rPr lang="sv-SE" dirty="0"/>
              <a:t>Sammanställning och analys</a:t>
            </a:r>
          </a:p>
        </p:txBody>
      </p:sp>
      <p:sp>
        <p:nvSpPr>
          <p:cNvPr id="5" name="Platshållare för text 2">
            <a:extLst>
              <a:ext uri="{FF2B5EF4-FFF2-40B4-BE49-F238E27FC236}">
                <a16:creationId xmlns:a16="http://schemas.microsoft.com/office/drawing/2014/main" id="{FB2319D0-A60C-670C-8D4A-6BF05B58B060}"/>
              </a:ext>
            </a:extLst>
          </p:cNvPr>
          <p:cNvSpPr>
            <a:spLocks noGrp="1"/>
          </p:cNvSpPr>
          <p:nvPr>
            <p:ph type="body" sz="half" idx="2"/>
          </p:nvPr>
        </p:nvSpPr>
        <p:spPr>
          <a:xfrm>
            <a:off x="711200" y="1412875"/>
            <a:ext cx="10798175" cy="5111750"/>
          </a:xfrm>
        </p:spPr>
        <p:txBody>
          <a:bodyPr/>
          <a:lstStyle/>
          <a:p>
            <a:endParaRPr lang="sv-SE"/>
          </a:p>
        </p:txBody>
      </p:sp>
      <p:pic>
        <p:nvPicPr>
          <p:cNvPr id="6" name="Bildobjekt 5">
            <a:extLst>
              <a:ext uri="{FF2B5EF4-FFF2-40B4-BE49-F238E27FC236}">
                <a16:creationId xmlns:a16="http://schemas.microsoft.com/office/drawing/2014/main" id="{7AEBD124-9D31-62EE-A3C9-B08E6C4639E4}"/>
              </a:ext>
            </a:extLst>
          </p:cNvPr>
          <p:cNvPicPr>
            <a:picLocks noChangeAspect="1"/>
          </p:cNvPicPr>
          <p:nvPr/>
        </p:nvPicPr>
        <p:blipFill>
          <a:blip r:embed="rId2"/>
          <a:srcRect l="45523" t="20620" r="12965" b="6976"/>
          <a:stretch/>
        </p:blipFill>
        <p:spPr>
          <a:xfrm>
            <a:off x="1310651" y="1726206"/>
            <a:ext cx="4518444" cy="4433011"/>
          </a:xfrm>
          <a:prstGeom prst="rect">
            <a:avLst/>
          </a:prstGeom>
        </p:spPr>
      </p:pic>
    </p:spTree>
    <p:extLst>
      <p:ext uri="{BB962C8B-B14F-4D97-AF65-F5344CB8AC3E}">
        <p14:creationId xmlns:p14="http://schemas.microsoft.com/office/powerpoint/2010/main" val="73827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7CD43-3FE1-CF99-8160-AE2E8B1F4E27}"/>
              </a:ext>
            </a:extLst>
          </p:cNvPr>
          <p:cNvSpPr>
            <a:spLocks noGrp="1"/>
          </p:cNvSpPr>
          <p:nvPr>
            <p:ph type="title"/>
          </p:nvPr>
        </p:nvSpPr>
        <p:spPr/>
        <p:txBody>
          <a:bodyPr>
            <a:normAutofit fontScale="90000"/>
          </a:bodyPr>
          <a:lstStyle/>
          <a:p>
            <a:r>
              <a:rPr lang="sv-SE" sz="4400">
                <a:solidFill>
                  <a:srgbClr val="FFFFFF"/>
                </a:solidFill>
              </a:rPr>
              <a:t>Det systematiska patientsäkerhetsarbetet</a:t>
            </a:r>
            <a:endParaRPr lang="sv-SE"/>
          </a:p>
        </p:txBody>
      </p:sp>
      <p:sp>
        <p:nvSpPr>
          <p:cNvPr id="3" name="Platshållare för text 2">
            <a:extLst>
              <a:ext uri="{FF2B5EF4-FFF2-40B4-BE49-F238E27FC236}">
                <a16:creationId xmlns:a16="http://schemas.microsoft.com/office/drawing/2014/main" id="{88A22F79-AA16-0197-BBCA-2281EF82471B}"/>
              </a:ext>
            </a:extLst>
          </p:cNvPr>
          <p:cNvSpPr>
            <a:spLocks noGrp="1"/>
          </p:cNvSpPr>
          <p:nvPr>
            <p:ph type="body" sz="half" idx="2"/>
          </p:nvPr>
        </p:nvSpPr>
        <p:spPr/>
        <p:txBody>
          <a:bodyPr/>
          <a:lstStyle/>
          <a:p>
            <a:r>
              <a:rPr lang="sv-SE" sz="1400">
                <a:solidFill>
                  <a:srgbClr val="FFFFFF"/>
                </a:solidFill>
              </a:rPr>
              <a:t>Det systematiska patientsäkerhetsarbetet</a:t>
            </a:r>
            <a:endParaRPr lang="sv-SE"/>
          </a:p>
        </p:txBody>
      </p:sp>
      <p:pic>
        <p:nvPicPr>
          <p:cNvPr id="4" name="Bildobjekt 3">
            <a:extLst>
              <a:ext uri="{FF2B5EF4-FFF2-40B4-BE49-F238E27FC236}">
                <a16:creationId xmlns:a16="http://schemas.microsoft.com/office/drawing/2014/main" id="{620C022C-76F6-443C-371D-C011F210B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023" y="1286934"/>
            <a:ext cx="7378897" cy="5571066"/>
          </a:xfrm>
          <a:prstGeom prst="rect">
            <a:avLst/>
          </a:prstGeom>
        </p:spPr>
      </p:pic>
    </p:spTree>
    <p:extLst>
      <p:ext uri="{BB962C8B-B14F-4D97-AF65-F5344CB8AC3E}">
        <p14:creationId xmlns:p14="http://schemas.microsoft.com/office/powerpoint/2010/main" val="321841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F153D-EE4B-43B3-A6F1-B106561B9520}"/>
              </a:ext>
            </a:extLst>
          </p:cNvPr>
          <p:cNvSpPr>
            <a:spLocks noGrp="1"/>
          </p:cNvSpPr>
          <p:nvPr>
            <p:ph type="title"/>
          </p:nvPr>
        </p:nvSpPr>
        <p:spPr/>
        <p:txBody>
          <a:bodyPr>
            <a:normAutofit fontScale="90000"/>
          </a:bodyPr>
          <a:lstStyle/>
          <a:p>
            <a:r>
              <a:rPr lang="sv-SE"/>
              <a:t>Hälso- och sjukvårdspersonalens rapporterings skyldighet</a:t>
            </a:r>
            <a:br>
              <a:rPr lang="sv-SE"/>
            </a:br>
            <a:r>
              <a:rPr lang="sv-SE" sz="1050"/>
              <a:t>Patientsäkerhetslag (2010:659)</a:t>
            </a:r>
            <a:endParaRPr lang="sv-SE"/>
          </a:p>
        </p:txBody>
      </p:sp>
      <p:sp>
        <p:nvSpPr>
          <p:cNvPr id="3" name="Platshållare för text 2">
            <a:extLst>
              <a:ext uri="{FF2B5EF4-FFF2-40B4-BE49-F238E27FC236}">
                <a16:creationId xmlns:a16="http://schemas.microsoft.com/office/drawing/2014/main" id="{8240525E-4D10-4056-A8F1-B0682BD34CF4}"/>
              </a:ext>
            </a:extLst>
          </p:cNvPr>
          <p:cNvSpPr>
            <a:spLocks noGrp="1"/>
          </p:cNvSpPr>
          <p:nvPr>
            <p:ph type="body" sz="half" idx="2"/>
          </p:nvPr>
        </p:nvSpPr>
        <p:spPr>
          <a:xfrm>
            <a:off x="-23200" y="1733640"/>
            <a:ext cx="6842453" cy="5519530"/>
          </a:xfrm>
        </p:spPr>
        <p:txBody>
          <a:bodyPr>
            <a:normAutofit/>
          </a:bodyPr>
          <a:lstStyle/>
          <a:p>
            <a:pPr marL="571500" indent="-571500">
              <a:spcAft>
                <a:spcPts val="450"/>
              </a:spcAft>
              <a:buFont typeface="Arial" panose="020B0604020202020204" pitchFamily="34" charset="0"/>
              <a:buChar char="•"/>
            </a:pPr>
            <a:r>
              <a:rPr lang="sv-SE" sz="2400"/>
              <a:t>Hälso- och sjukvårdspersonalen är skyldig att bidra till att hög patientsäkerhet upprätthålls. </a:t>
            </a:r>
          </a:p>
          <a:p>
            <a:pPr marL="571500" lvl="1" indent="-571500">
              <a:spcBef>
                <a:spcPts val="1000"/>
              </a:spcBef>
              <a:spcAft>
                <a:spcPts val="450"/>
              </a:spcAft>
              <a:buFont typeface="Arial" panose="020B0604020202020204" pitchFamily="34" charset="0"/>
              <a:buChar char="•"/>
            </a:pPr>
            <a:r>
              <a:rPr lang="sv-SE" sz="2400"/>
              <a:t>Skyldighet att rapportera risker för vårdskador samt händelser som har medfört eller hade kunnat medföra en vårdskada till vårdgivaren. </a:t>
            </a:r>
          </a:p>
          <a:p>
            <a:pPr marL="571500" indent="-571500">
              <a:spcAft>
                <a:spcPts val="450"/>
              </a:spcAft>
              <a:buFont typeface="Arial" panose="020B0604020202020204" pitchFamily="34" charset="0"/>
              <a:buChar char="•"/>
            </a:pPr>
            <a:r>
              <a:rPr lang="sv-SE" sz="2400"/>
              <a:t>Viktigt att kontakt tas med MAS/MAR vid risk för eller inträffad allvarlig vårdskada </a:t>
            </a:r>
          </a:p>
          <a:p>
            <a:endParaRPr lang="sv-SE"/>
          </a:p>
        </p:txBody>
      </p:sp>
      <p:pic>
        <p:nvPicPr>
          <p:cNvPr id="5" name="Bildobjekt 4">
            <a:extLst>
              <a:ext uri="{FF2B5EF4-FFF2-40B4-BE49-F238E27FC236}">
                <a16:creationId xmlns:a16="http://schemas.microsoft.com/office/drawing/2014/main" id="{9954A95C-5898-9003-6E91-85A02F000818}"/>
              </a:ext>
            </a:extLst>
          </p:cNvPr>
          <p:cNvPicPr>
            <a:picLocks noChangeAspect="1"/>
          </p:cNvPicPr>
          <p:nvPr/>
        </p:nvPicPr>
        <p:blipFill>
          <a:blip r:embed="rId3"/>
          <a:stretch>
            <a:fillRect/>
          </a:stretch>
        </p:blipFill>
        <p:spPr>
          <a:xfrm>
            <a:off x="7000233" y="1919036"/>
            <a:ext cx="3972567" cy="3019927"/>
          </a:xfrm>
          <a:prstGeom prst="rect">
            <a:avLst/>
          </a:prstGeom>
        </p:spPr>
      </p:pic>
    </p:spTree>
    <p:extLst>
      <p:ext uri="{BB962C8B-B14F-4D97-AF65-F5344CB8AC3E}">
        <p14:creationId xmlns:p14="http://schemas.microsoft.com/office/powerpoint/2010/main" val="408842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74AD6-5152-4D54-A8B6-9C67E48030FF}"/>
              </a:ext>
            </a:extLst>
          </p:cNvPr>
          <p:cNvSpPr>
            <a:spLocks noGrp="1"/>
          </p:cNvSpPr>
          <p:nvPr>
            <p:ph type="title"/>
          </p:nvPr>
        </p:nvSpPr>
        <p:spPr/>
        <p:txBody>
          <a:bodyPr>
            <a:normAutofit fontScale="90000"/>
          </a:bodyPr>
          <a:lstStyle/>
          <a:p>
            <a:r>
              <a:rPr lang="sv-SE"/>
              <a:t>Vårdgivarens utrednings- och anmälningsskyldighet</a:t>
            </a:r>
          </a:p>
        </p:txBody>
      </p:sp>
      <p:sp>
        <p:nvSpPr>
          <p:cNvPr id="3" name="Platshållare för text 2">
            <a:extLst>
              <a:ext uri="{FF2B5EF4-FFF2-40B4-BE49-F238E27FC236}">
                <a16:creationId xmlns:a16="http://schemas.microsoft.com/office/drawing/2014/main" id="{C26504DF-9ED2-4ED8-A791-EDA754A5C9CD}"/>
              </a:ext>
            </a:extLst>
          </p:cNvPr>
          <p:cNvSpPr>
            <a:spLocks noGrp="1"/>
          </p:cNvSpPr>
          <p:nvPr>
            <p:ph type="body" sz="half" idx="2"/>
          </p:nvPr>
        </p:nvSpPr>
        <p:spPr>
          <a:xfrm>
            <a:off x="-320842" y="1269242"/>
            <a:ext cx="10331116" cy="5588758"/>
          </a:xfrm>
        </p:spPr>
        <p:txBody>
          <a:bodyPr>
            <a:normAutofit fontScale="92500"/>
          </a:bodyPr>
          <a:lstStyle/>
          <a:p>
            <a:pPr marL="800100" lvl="1" indent="-342900">
              <a:buFont typeface="Arial" panose="020B0604020202020204" pitchFamily="34" charset="0"/>
              <a:buChar char="•"/>
            </a:pPr>
            <a:endParaRPr lang="sv-SE" sz="2400"/>
          </a:p>
          <a:p>
            <a:pPr marL="800100" lvl="1" indent="-342900">
              <a:buFont typeface="Arial" panose="020B0604020202020204" pitchFamily="34" charset="0"/>
              <a:buChar char="•"/>
            </a:pPr>
            <a:r>
              <a:rPr lang="sv-SE" sz="2400"/>
              <a:t>Vårdgivaren ska utreda och anmäla händelser som har medfört eller hade kunnat medföra en allvarlig vårdskada till Inspektionen för vård och omsorg (IVO). </a:t>
            </a:r>
          </a:p>
          <a:p>
            <a:pPr lvl="1"/>
            <a:endParaRPr lang="sv-SE" sz="2400"/>
          </a:p>
          <a:p>
            <a:pPr marL="800100" lvl="1" indent="-342900">
              <a:buFont typeface="Arial" panose="020B0604020202020204" pitchFamily="34" charset="0"/>
              <a:buChar char="•"/>
            </a:pPr>
            <a:r>
              <a:rPr lang="sv-SE" sz="2400"/>
              <a:t>Syftet är att klarlägga händelseförloppet och vilka faktorer som påverkat det, samt ge underlag för beslut om åtgärder som ska hindra att liknande händelser inträffar på nytt, eller att begränsa effekterna av sådana händelser om de inte helt går att förhindra.</a:t>
            </a:r>
          </a:p>
          <a:p>
            <a:pPr lvl="1"/>
            <a:endParaRPr lang="sv-SE" sz="2400"/>
          </a:p>
          <a:p>
            <a:pPr marL="800100" lvl="1" indent="-342900">
              <a:buFont typeface="Arial" panose="020B0604020202020204" pitchFamily="34" charset="0"/>
              <a:buChar char="•"/>
            </a:pPr>
            <a:r>
              <a:rPr lang="sv-SE" sz="2400"/>
              <a:t>Anmäla legitimerad personal som är verksam eller har varit verksam hos vårdgivaren och som kan utgöra en fara för patientsäkerheten.</a:t>
            </a:r>
          </a:p>
          <a:p>
            <a:pPr lvl="1"/>
            <a:endParaRPr lang="sv-SE" sz="2400"/>
          </a:p>
          <a:p>
            <a:pPr marL="800100" lvl="1" indent="-342900">
              <a:buFont typeface="Arial" panose="020B0604020202020204" pitchFamily="34" charset="0"/>
              <a:buChar char="•"/>
            </a:pPr>
            <a:r>
              <a:rPr lang="sv-SE" sz="2400"/>
              <a:t>Informera patienten som drabbats av en vårdskada.</a:t>
            </a:r>
          </a:p>
          <a:p>
            <a:pPr marL="800100" lvl="1" indent="-342900">
              <a:buFont typeface="Arial" panose="020B0604020202020204" pitchFamily="34" charset="0"/>
              <a:buChar char="•"/>
            </a:pPr>
            <a:endParaRPr lang="sv-SE" sz="2400"/>
          </a:p>
          <a:p>
            <a:pPr marL="800100" lvl="1" indent="-342900">
              <a:buFont typeface="Arial" panose="020B0604020202020204" pitchFamily="34" charset="0"/>
              <a:buChar char="•"/>
            </a:pPr>
            <a:r>
              <a:rPr lang="sv-SE" sz="2400"/>
              <a:t>Anmäla vissa fel på medicintekniska produkter och vissa brister i märkningen eller bruksanvisningen</a:t>
            </a:r>
          </a:p>
          <a:p>
            <a:pPr lvl="1"/>
            <a:endParaRPr lang="sv-SE" sz="2400"/>
          </a:p>
          <a:p>
            <a:pPr>
              <a:spcAft>
                <a:spcPts val="450"/>
              </a:spcAft>
            </a:pPr>
            <a:endParaRPr lang="en-US" b="1"/>
          </a:p>
          <a:p>
            <a:endParaRPr lang="sv-SE"/>
          </a:p>
        </p:txBody>
      </p:sp>
      <p:pic>
        <p:nvPicPr>
          <p:cNvPr id="4" name="Bildobjekt 3">
            <a:extLst>
              <a:ext uri="{FF2B5EF4-FFF2-40B4-BE49-F238E27FC236}">
                <a16:creationId xmlns:a16="http://schemas.microsoft.com/office/drawing/2014/main" id="{3F19CB66-42D1-B147-5C8B-894BEA0086A5}"/>
              </a:ext>
            </a:extLst>
          </p:cNvPr>
          <p:cNvPicPr>
            <a:picLocks noChangeAspect="1"/>
          </p:cNvPicPr>
          <p:nvPr/>
        </p:nvPicPr>
        <p:blipFill>
          <a:blip r:embed="rId3"/>
          <a:stretch>
            <a:fillRect/>
          </a:stretch>
        </p:blipFill>
        <p:spPr>
          <a:xfrm>
            <a:off x="9865895" y="2646947"/>
            <a:ext cx="1927544" cy="1828800"/>
          </a:xfrm>
          <a:prstGeom prst="rect">
            <a:avLst/>
          </a:prstGeom>
        </p:spPr>
      </p:pic>
    </p:spTree>
    <p:extLst>
      <p:ext uri="{BB962C8B-B14F-4D97-AF65-F5344CB8AC3E}">
        <p14:creationId xmlns:p14="http://schemas.microsoft.com/office/powerpoint/2010/main" val="424423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F44866-E8F2-41F1-B528-CC968196D549}"/>
              </a:ext>
            </a:extLst>
          </p:cNvPr>
          <p:cNvSpPr>
            <a:spLocks noGrp="1"/>
          </p:cNvSpPr>
          <p:nvPr>
            <p:ph type="title"/>
          </p:nvPr>
        </p:nvSpPr>
        <p:spPr/>
        <p:txBody>
          <a:bodyPr>
            <a:normAutofit fontScale="90000"/>
          </a:bodyPr>
          <a:lstStyle/>
          <a:p>
            <a:r>
              <a:rPr lang="sv-SE"/>
              <a:t>Vårdskada och allvarlig vårdskada</a:t>
            </a:r>
          </a:p>
        </p:txBody>
      </p:sp>
      <p:sp>
        <p:nvSpPr>
          <p:cNvPr id="3" name="Platshållare för text 2">
            <a:extLst>
              <a:ext uri="{FF2B5EF4-FFF2-40B4-BE49-F238E27FC236}">
                <a16:creationId xmlns:a16="http://schemas.microsoft.com/office/drawing/2014/main" id="{B27D33E7-375B-4845-AED3-D5D863AB1792}"/>
              </a:ext>
            </a:extLst>
          </p:cNvPr>
          <p:cNvSpPr>
            <a:spLocks noGrp="1"/>
          </p:cNvSpPr>
          <p:nvPr>
            <p:ph type="body" sz="half" idx="2"/>
          </p:nvPr>
        </p:nvSpPr>
        <p:spPr>
          <a:xfrm>
            <a:off x="109183" y="1334112"/>
            <a:ext cx="8136460" cy="5523887"/>
          </a:xfrm>
        </p:spPr>
        <p:txBody>
          <a:bodyPr>
            <a:normAutofit/>
          </a:bodyPr>
          <a:lstStyle/>
          <a:p>
            <a:pPr marL="800100" lvl="1" indent="-342900">
              <a:buFont typeface="Arial" panose="020B0604020202020204" pitchFamily="34" charset="0"/>
              <a:buChar char="•"/>
            </a:pPr>
            <a:r>
              <a:rPr lang="sv-SE" sz="2400"/>
              <a:t>En vårdskada är när en patient drabbas av lidande, kroppslig eller psykisk skada eller sjukdom samt dödsfall som hade kunnat undvikas om adekvata åtgärder hade vidtagits vid patientens kontakt med hälso- och sjukvården.</a:t>
            </a:r>
          </a:p>
          <a:p>
            <a:pPr lvl="1"/>
            <a:endParaRPr lang="sv-SE" sz="2400"/>
          </a:p>
          <a:p>
            <a:pPr marL="800100" lvl="1" indent="-342900">
              <a:buFont typeface="Arial" panose="020B0604020202020204" pitchFamily="34" charset="0"/>
              <a:buChar char="•"/>
            </a:pPr>
            <a:r>
              <a:rPr lang="sv-SE" sz="2400"/>
              <a:t>Allvarlig vårdskada är vårdskada som är bestående och inte ringa eller som har lett till patienten fått ett väsentligt ökat vårdbehov eller avlidit.</a:t>
            </a:r>
          </a:p>
          <a:p>
            <a:pPr lvl="1"/>
            <a:endParaRPr lang="sv-SE" sz="2400"/>
          </a:p>
          <a:p>
            <a:pPr marL="800100" lvl="1" indent="-342900">
              <a:buFont typeface="Arial" panose="020B0604020202020204" pitchFamily="34" charset="0"/>
              <a:buChar char="•"/>
            </a:pPr>
            <a:r>
              <a:rPr lang="sv-SE" sz="2400"/>
              <a:t>En anmälan enligt lex Maria ska utföras då en händelse inträffat och en patient drabbats av, eller utsatts för risk att drabbas av allvarlig vårdskada enligt patientsäkerhetslagen.</a:t>
            </a:r>
          </a:p>
          <a:p>
            <a:endParaRPr lang="sv-SE" sz="2400" i="1"/>
          </a:p>
        </p:txBody>
      </p:sp>
      <p:pic>
        <p:nvPicPr>
          <p:cNvPr id="5" name="Bildobjekt 4">
            <a:extLst>
              <a:ext uri="{FF2B5EF4-FFF2-40B4-BE49-F238E27FC236}">
                <a16:creationId xmlns:a16="http://schemas.microsoft.com/office/drawing/2014/main" id="{2D63FE5E-6B59-3749-991B-41AA086F747B}"/>
              </a:ext>
            </a:extLst>
          </p:cNvPr>
          <p:cNvPicPr>
            <a:picLocks noChangeAspect="1"/>
          </p:cNvPicPr>
          <p:nvPr/>
        </p:nvPicPr>
        <p:blipFill>
          <a:blip r:embed="rId3"/>
          <a:stretch>
            <a:fillRect/>
          </a:stretch>
        </p:blipFill>
        <p:spPr>
          <a:xfrm>
            <a:off x="8245643" y="2409323"/>
            <a:ext cx="3419460" cy="2039353"/>
          </a:xfrm>
          <a:prstGeom prst="rect">
            <a:avLst/>
          </a:prstGeom>
        </p:spPr>
      </p:pic>
    </p:spTree>
    <p:extLst>
      <p:ext uri="{BB962C8B-B14F-4D97-AF65-F5344CB8AC3E}">
        <p14:creationId xmlns:p14="http://schemas.microsoft.com/office/powerpoint/2010/main" val="161809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658698-E156-407A-ADA4-11719EF1884C}"/>
              </a:ext>
            </a:extLst>
          </p:cNvPr>
          <p:cNvSpPr>
            <a:spLocks noGrp="1"/>
          </p:cNvSpPr>
          <p:nvPr>
            <p:ph type="title"/>
          </p:nvPr>
        </p:nvSpPr>
        <p:spPr/>
        <p:txBody>
          <a:bodyPr>
            <a:normAutofit fontScale="90000"/>
          </a:bodyPr>
          <a:lstStyle/>
          <a:p>
            <a:r>
              <a:rPr lang="sv-SE"/>
              <a:t>Inspektionen för vård och omsorg (IVO)</a:t>
            </a:r>
          </a:p>
        </p:txBody>
      </p:sp>
      <p:sp>
        <p:nvSpPr>
          <p:cNvPr id="3" name="Platshållare för text 2">
            <a:extLst>
              <a:ext uri="{FF2B5EF4-FFF2-40B4-BE49-F238E27FC236}">
                <a16:creationId xmlns:a16="http://schemas.microsoft.com/office/drawing/2014/main" id="{F172ABAF-CB66-4244-95DF-54897169F121}"/>
              </a:ext>
            </a:extLst>
          </p:cNvPr>
          <p:cNvSpPr>
            <a:spLocks noGrp="1"/>
          </p:cNvSpPr>
          <p:nvPr>
            <p:ph type="body" sz="half" idx="2"/>
          </p:nvPr>
        </p:nvSpPr>
        <p:spPr>
          <a:xfrm>
            <a:off x="0" y="1351128"/>
            <a:ext cx="8737599" cy="5390866"/>
          </a:xfrm>
        </p:spPr>
        <p:txBody>
          <a:bodyPr>
            <a:normAutofit/>
          </a:bodyPr>
          <a:lstStyle/>
          <a:p>
            <a:pPr marL="342900" indent="-342900">
              <a:buFont typeface="Arial" panose="020B0604020202020204" pitchFamily="34" charset="0"/>
              <a:buChar char="•"/>
            </a:pPr>
            <a:r>
              <a:rPr lang="sv-SE" sz="2400"/>
              <a:t>IVO Svarar för tillsyn inom både hälso-och sjukvård och socialtjänst</a:t>
            </a:r>
          </a:p>
          <a:p>
            <a:pPr marL="342900" indent="-342900">
              <a:buFont typeface="Arial" panose="020B0604020202020204" pitchFamily="34" charset="0"/>
              <a:buChar char="•"/>
            </a:pPr>
            <a:r>
              <a:rPr lang="sv-SE" sz="2400"/>
              <a:t>IVO ska säkerställa att anmälda händelser har utretts i nödvändig omfattning samt att vårdgivaren har vidtagit de åtgärder som krävs för att uppnå hög kvalitet/patientsäkerhet.</a:t>
            </a:r>
            <a:endParaRPr lang="sv-SE" sz="2400" b="1" i="0" u="none" strike="noStrike" kern="1200" baseline="0">
              <a:solidFill>
                <a:schemeClr val="tx1"/>
              </a:solidFill>
              <a:latin typeface="+mn-lt"/>
              <a:ea typeface="+mn-ea"/>
              <a:cs typeface="+mn-cs"/>
            </a:endParaRPr>
          </a:p>
          <a:p>
            <a:endParaRPr lang="sv-SE" sz="2400" b="1" i="0" u="none" strike="noStrike" kern="1200" baseline="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IVO tar del av vårdgivarens utredning och slutsatser beträffande händelseförlopp, möjliga orsaker och åtgärdsbehov. Om IVO bedömer att vårdgivarens utredning följer gällande bestämmelser avslutar IVO ärendet. </a:t>
            </a:r>
          </a:p>
          <a:p>
            <a:pPr marR="0" lvl="0" algn="l" defTabSz="914400" rtl="0" eaLnBrk="1" fontAlgn="auto" latinLnBrk="0" hangingPunct="1">
              <a:lnSpc>
                <a:spcPct val="100000"/>
              </a:lnSpc>
              <a:spcBef>
                <a:spcPts val="0"/>
              </a:spcBef>
              <a:spcAft>
                <a:spcPts val="0"/>
              </a:spcAft>
              <a:buClrTx/>
              <a:buSzTx/>
              <a:tabLst/>
              <a:defRPr/>
            </a:pPr>
            <a:endParaRPr lang="sv-SE" sz="2400"/>
          </a:p>
          <a:p>
            <a:pPr marL="342900" indent="-342900">
              <a:buFont typeface="Arial" panose="020B0604020202020204" pitchFamily="34" charset="0"/>
              <a:buChar char="•"/>
            </a:pPr>
            <a:r>
              <a:rPr lang="sv-SE" sz="2400"/>
              <a:t>IVO ska också sprida information till vårdgivare om de anmälda händelserna samt vidta de åtgärder som anmälningarna motiverar för att uppnå hög patientsäkerhet. ​​​ </a:t>
            </a:r>
          </a:p>
          <a:p>
            <a:pPr marL="800100" lvl="1" indent="-342900">
              <a:spcAft>
                <a:spcPts val="450"/>
              </a:spcAft>
              <a:buFont typeface="Arial" panose="020B0604020202020204" pitchFamily="34" charset="0"/>
              <a:buChar char="•"/>
            </a:pPr>
            <a:endParaRPr lang="sv-SE" sz="2400"/>
          </a:p>
          <a:p>
            <a:pPr marL="800100" lvl="1" indent="-342900">
              <a:spcAft>
                <a:spcPts val="450"/>
              </a:spcAft>
              <a:buFont typeface="Arial" panose="020B0604020202020204" pitchFamily="34" charset="0"/>
              <a:buChar char="•"/>
            </a:pPr>
            <a:endParaRPr lang="sv-SE" sz="2400"/>
          </a:p>
          <a:p>
            <a:pPr>
              <a:spcAft>
                <a:spcPts val="450"/>
              </a:spcAft>
            </a:pPr>
            <a:endParaRPr lang="sv-SE" sz="3200"/>
          </a:p>
        </p:txBody>
      </p:sp>
      <p:sp>
        <p:nvSpPr>
          <p:cNvPr id="4" name="AutoShape 2" descr="Logotyp IVO">
            <a:extLst>
              <a:ext uri="{FF2B5EF4-FFF2-40B4-BE49-F238E27FC236}">
                <a16:creationId xmlns:a16="http://schemas.microsoft.com/office/drawing/2014/main" id="{FCB39A1B-4D57-E6E5-6954-E9DCAF620F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a:extLst>
              <a:ext uri="{FF2B5EF4-FFF2-40B4-BE49-F238E27FC236}">
                <a16:creationId xmlns:a16="http://schemas.microsoft.com/office/drawing/2014/main" id="{47953780-65A6-048A-3F5C-32FC5182AE37}"/>
              </a:ext>
            </a:extLst>
          </p:cNvPr>
          <p:cNvPicPr>
            <a:picLocks noChangeAspect="1"/>
          </p:cNvPicPr>
          <p:nvPr/>
        </p:nvPicPr>
        <p:blipFill>
          <a:blip r:embed="rId3"/>
          <a:stretch>
            <a:fillRect/>
          </a:stretch>
        </p:blipFill>
        <p:spPr>
          <a:xfrm>
            <a:off x="8926285" y="2875808"/>
            <a:ext cx="2687826" cy="1106384"/>
          </a:xfrm>
          <a:prstGeom prst="rect">
            <a:avLst/>
          </a:prstGeom>
        </p:spPr>
      </p:pic>
    </p:spTree>
    <p:extLst>
      <p:ext uri="{BB962C8B-B14F-4D97-AF65-F5344CB8AC3E}">
        <p14:creationId xmlns:p14="http://schemas.microsoft.com/office/powerpoint/2010/main" val="111448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797B-ED7E-4F8E-F076-6282D287143B}"/>
              </a:ext>
            </a:extLst>
          </p:cNvPr>
          <p:cNvSpPr>
            <a:spLocks noGrp="1"/>
          </p:cNvSpPr>
          <p:nvPr>
            <p:ph type="title"/>
          </p:nvPr>
        </p:nvSpPr>
        <p:spPr/>
        <p:txBody>
          <a:bodyPr>
            <a:normAutofit fontScale="90000"/>
          </a:bodyPr>
          <a:lstStyle/>
          <a:p>
            <a:r>
              <a:rPr lang="en-US" err="1">
                <a:ea typeface="Calibri Light"/>
                <a:cs typeface="Calibri Light"/>
              </a:rPr>
              <a:t>Kvalitet</a:t>
            </a:r>
            <a:endParaRPr lang="en-US" err="1"/>
          </a:p>
        </p:txBody>
      </p:sp>
      <p:sp>
        <p:nvSpPr>
          <p:cNvPr id="3" name="Text Placeholder 2">
            <a:extLst>
              <a:ext uri="{FF2B5EF4-FFF2-40B4-BE49-F238E27FC236}">
                <a16:creationId xmlns:a16="http://schemas.microsoft.com/office/drawing/2014/main" id="{CAC33275-4BF7-EBB9-0960-D84BE50AABC7}"/>
              </a:ext>
            </a:extLst>
          </p:cNvPr>
          <p:cNvSpPr>
            <a:spLocks noGrp="1"/>
          </p:cNvSpPr>
          <p:nvPr>
            <p:ph type="body" sz="half" idx="2"/>
          </p:nvPr>
        </p:nvSpPr>
        <p:spPr>
          <a:xfrm>
            <a:off x="673500" y="1412776"/>
            <a:ext cx="10449663" cy="5103268"/>
          </a:xfrm>
        </p:spPr>
        <p:txBody>
          <a:bodyPr/>
          <a:lstStyle/>
          <a:p>
            <a:endParaRPr lang="en-US"/>
          </a:p>
        </p:txBody>
      </p:sp>
      <p:pic>
        <p:nvPicPr>
          <p:cNvPr id="4" name="Picture 2" descr="SOSFS 2011:9 Socialstyrelsens föreskrifter och allmänna råd om ...">
            <a:extLst>
              <a:ext uri="{FF2B5EF4-FFF2-40B4-BE49-F238E27FC236}">
                <a16:creationId xmlns:a16="http://schemas.microsoft.com/office/drawing/2014/main" id="{5A895ADD-77CF-13D3-BF28-3B8FBECBC0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80" r="15680"/>
          <a:stretch/>
        </p:blipFill>
        <p:spPr bwMode="auto">
          <a:xfrm>
            <a:off x="573742" y="1326089"/>
            <a:ext cx="3725700" cy="542796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1">
            <a:extLst>
              <a:ext uri="{FF2B5EF4-FFF2-40B4-BE49-F238E27FC236}">
                <a16:creationId xmlns:a16="http://schemas.microsoft.com/office/drawing/2014/main" id="{008D6FED-F9B8-E7CC-53BC-0C5A1FE812D2}"/>
              </a:ext>
            </a:extLst>
          </p:cNvPr>
          <p:cNvSpPr txBox="1">
            <a:spLocks/>
          </p:cNvSpPr>
          <p:nvPr/>
        </p:nvSpPr>
        <p:spPr>
          <a:xfrm>
            <a:off x="4676523" y="2327575"/>
            <a:ext cx="6432073" cy="2766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i="1">
                <a:solidFill>
                  <a:srgbClr val="262626"/>
                </a:solidFill>
                <a:latin typeface="Arial" panose="020B0604020202020204" pitchFamily="34" charset="0"/>
              </a:rPr>
              <a:t>”</a:t>
            </a:r>
            <a:r>
              <a:rPr lang="sv-SE" sz="2400" i="1">
                <a:solidFill>
                  <a:srgbClr val="262626"/>
                </a:solidFill>
                <a:latin typeface="Arial" panose="020B0604020202020204" pitchFamily="34" charset="0"/>
              </a:rPr>
              <a:t>Att en verksamhet uppfyller de krav och mål som gäller för verksamheten enligt lagar och andra föreskrifter om hälso- och sjukvård, socialtjänst och stöd och service till vissa funktionshindrade och beslut som har meddelats med stöd av sådana föreskrifter”</a:t>
            </a:r>
            <a:endParaRPr lang="sv-SE" i="1"/>
          </a:p>
        </p:txBody>
      </p:sp>
    </p:spTree>
    <p:extLst>
      <p:ext uri="{BB962C8B-B14F-4D97-AF65-F5344CB8AC3E}">
        <p14:creationId xmlns:p14="http://schemas.microsoft.com/office/powerpoint/2010/main" val="14312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ABEDAE8C-43CD-42D2-9B6B-33CFE9017740}"/>
              </a:ext>
            </a:extLst>
          </p:cNvPr>
          <p:cNvSpPr txBox="1">
            <a:spLocks/>
          </p:cNvSpPr>
          <p:nvPr/>
        </p:nvSpPr>
        <p:spPr>
          <a:xfrm>
            <a:off x="711199" y="400122"/>
            <a:ext cx="7765571" cy="854703"/>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5000"/>
              </a:lnSpc>
              <a:spcBef>
                <a:spcPct val="0"/>
              </a:spcBef>
              <a:spcAft>
                <a:spcPts val="0"/>
              </a:spcAft>
              <a:buClrTx/>
              <a:buSzTx/>
              <a:buFontTx/>
              <a:buNone/>
              <a:tabLst/>
              <a:defRPr/>
            </a:pPr>
            <a:r>
              <a:rPr kumimoji="0" lang="sv-SE" sz="4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Kvalitet</a:t>
            </a:r>
          </a:p>
        </p:txBody>
      </p:sp>
      <p:sp>
        <p:nvSpPr>
          <p:cNvPr id="4" name="Likbent triangel 3"/>
          <p:cNvSpPr/>
          <p:nvPr/>
        </p:nvSpPr>
        <p:spPr>
          <a:xfrm>
            <a:off x="2801288" y="1050409"/>
            <a:ext cx="6513055" cy="5222735"/>
          </a:xfrm>
          <a:prstGeom prst="triangle">
            <a:avLst>
              <a:gd name="adj" fmla="val 49999"/>
            </a:avLst>
          </a:prstGeom>
          <a:gradFill flip="none" rotWithShape="1">
            <a:gsLst>
              <a:gs pos="42000">
                <a:srgbClr val="C27220"/>
              </a:gs>
              <a:gs pos="16000">
                <a:schemeClr val="accent2">
                  <a:lumMod val="75000"/>
                </a:schemeClr>
              </a:gs>
              <a:gs pos="66000">
                <a:schemeClr val="bg2">
                  <a:lumMod val="5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Rak 5"/>
          <p:cNvCxnSpPr/>
          <p:nvPr/>
        </p:nvCxnSpPr>
        <p:spPr>
          <a:xfrm>
            <a:off x="3806044" y="4737045"/>
            <a:ext cx="4507098" cy="0"/>
          </a:xfrm>
          <a:prstGeom prst="line">
            <a:avLst/>
          </a:prstGeom>
          <a:ln>
            <a:solidFill>
              <a:schemeClr val="accent3">
                <a:lumMod val="50000"/>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4706049" y="3260175"/>
            <a:ext cx="2698330" cy="0"/>
          </a:xfrm>
          <a:prstGeom prst="line">
            <a:avLst/>
          </a:prstGeom>
          <a:ln>
            <a:solidFill>
              <a:schemeClr val="accent3">
                <a:lumMod val="50000"/>
                <a:alpha val="2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122332" y="5228597"/>
            <a:ext cx="3870965"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Förutsättningar för att bedriva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en verksamhet</a:t>
            </a:r>
          </a:p>
        </p:txBody>
      </p:sp>
      <p:sp>
        <p:nvSpPr>
          <p:cNvPr id="14" name="textruta 13"/>
          <p:cNvSpPr txBox="1"/>
          <p:nvPr/>
        </p:nvSpPr>
        <p:spPr>
          <a:xfrm>
            <a:off x="4706049" y="3661776"/>
            <a:ext cx="2764976"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Vad som görs i</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verksamheten och på vilket sätt </a:t>
            </a:r>
          </a:p>
        </p:txBody>
      </p:sp>
      <p:sp>
        <p:nvSpPr>
          <p:cNvPr id="15" name="textruta 14"/>
          <p:cNvSpPr txBox="1"/>
          <p:nvPr/>
        </p:nvSpPr>
        <p:spPr>
          <a:xfrm>
            <a:off x="5025630" y="2221136"/>
            <a:ext cx="2089093"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 Vad insatserna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Calibri"/>
                <a:ea typeface="+mn-ea"/>
                <a:cs typeface="+mn-cs"/>
              </a:rPr>
              <a:t>bidragit till i den enskildes livssituation</a:t>
            </a:r>
          </a:p>
        </p:txBody>
      </p:sp>
      <p:sp>
        <p:nvSpPr>
          <p:cNvPr id="17" name="textruta 16"/>
          <p:cNvSpPr txBox="1"/>
          <p:nvPr/>
        </p:nvSpPr>
        <p:spPr>
          <a:xfrm>
            <a:off x="2157712" y="4859933"/>
            <a:ext cx="1135127"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chemeClr val="bg1">
                    <a:lumMod val="65000"/>
                  </a:schemeClr>
                </a:solidFill>
                <a:effectLst/>
                <a:uLnTx/>
                <a:uFillTx/>
                <a:latin typeface="Calibri"/>
                <a:ea typeface="+mn-ea"/>
                <a:cs typeface="+mn-cs"/>
              </a:rPr>
              <a:t>Struktur- kvalitet</a:t>
            </a:r>
          </a:p>
        </p:txBody>
      </p:sp>
      <p:sp>
        <p:nvSpPr>
          <p:cNvPr id="18" name="textruta 17"/>
          <p:cNvSpPr txBox="1"/>
          <p:nvPr/>
        </p:nvSpPr>
        <p:spPr>
          <a:xfrm>
            <a:off x="3019252" y="3386021"/>
            <a:ext cx="1041638"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solidFill>
                  <a:schemeClr val="bg1">
                    <a:lumMod val="65000"/>
                  </a:schemeClr>
                </a:solidFill>
                <a:latin typeface="Calibri"/>
              </a:rPr>
              <a:t>Process- kvalitet</a:t>
            </a:r>
          </a:p>
        </p:txBody>
      </p:sp>
      <p:sp>
        <p:nvSpPr>
          <p:cNvPr id="19" name="textruta 18"/>
          <p:cNvSpPr txBox="1"/>
          <p:nvPr/>
        </p:nvSpPr>
        <p:spPr>
          <a:xfrm>
            <a:off x="3667324" y="1942089"/>
            <a:ext cx="1161615" cy="646331"/>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solidFill>
                  <a:schemeClr val="bg1">
                    <a:lumMod val="65000"/>
                  </a:schemeClr>
                </a:solidFill>
                <a:latin typeface="Calibri"/>
              </a:rPr>
              <a:t>Resultat-</a:t>
            </a:r>
            <a:r>
              <a:rPr kumimoji="0" lang="sv-SE" sz="1800" b="1" i="0" u="none" strike="noStrike" kern="1200" cap="none" spc="0" normalizeH="0" baseline="0" noProof="0">
                <a:ln>
                  <a:noFill/>
                </a:ln>
                <a:solidFill>
                  <a:srgbClr val="D2A81C"/>
                </a:solidFill>
                <a:effectLst/>
                <a:uLnTx/>
                <a:uFillTx/>
                <a:latin typeface="Calibri"/>
                <a:ea typeface="+mn-ea"/>
                <a:cs typeface="+mn-cs"/>
              </a:rPr>
              <a:t> </a:t>
            </a:r>
            <a:r>
              <a:rPr lang="sv-SE" b="1">
                <a:solidFill>
                  <a:schemeClr val="bg1">
                    <a:lumMod val="65000"/>
                  </a:schemeClr>
                </a:solidFill>
                <a:latin typeface="Calibri"/>
              </a:rPr>
              <a:t>kvalitet</a:t>
            </a:r>
          </a:p>
        </p:txBody>
      </p:sp>
      <p:sp>
        <p:nvSpPr>
          <p:cNvPr id="2" name="Höger 1"/>
          <p:cNvSpPr/>
          <p:nvPr/>
        </p:nvSpPr>
        <p:spPr>
          <a:xfrm rot="16200000">
            <a:off x="5827401" y="4583436"/>
            <a:ext cx="522274" cy="307220"/>
          </a:xfrm>
          <a:prstGeom prst="rightArrow">
            <a:avLst/>
          </a:prstGeom>
          <a:gradFill flip="none" rotWithShape="1">
            <a:gsLst>
              <a:gs pos="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Höger 20"/>
          <p:cNvSpPr/>
          <p:nvPr/>
        </p:nvSpPr>
        <p:spPr>
          <a:xfrm rot="16200000">
            <a:off x="5827401" y="3106565"/>
            <a:ext cx="522274" cy="307220"/>
          </a:xfrm>
          <a:prstGeom prst="rightArrow">
            <a:avLst/>
          </a:prstGeom>
          <a:gradFill flip="none" rotWithShape="1">
            <a:gsLst>
              <a:gs pos="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ruta 23">
            <a:extLst>
              <a:ext uri="{FF2B5EF4-FFF2-40B4-BE49-F238E27FC236}">
                <a16:creationId xmlns:a16="http://schemas.microsoft.com/office/drawing/2014/main" id="{7A91D63D-1A1B-4E5E-7DEF-2ACBCD5B57A5}"/>
              </a:ext>
            </a:extLst>
          </p:cNvPr>
          <p:cNvSpPr txBox="1"/>
          <p:nvPr/>
        </p:nvSpPr>
        <p:spPr>
          <a:xfrm>
            <a:off x="0" y="6627168"/>
            <a:ext cx="271897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Kvalitetstriangeln (Socialstyrelsen, 2002)</a:t>
            </a:r>
          </a:p>
        </p:txBody>
      </p:sp>
      <p:sp>
        <p:nvSpPr>
          <p:cNvPr id="25" name="textruta 24">
            <a:extLst>
              <a:ext uri="{FF2B5EF4-FFF2-40B4-BE49-F238E27FC236}">
                <a16:creationId xmlns:a16="http://schemas.microsoft.com/office/drawing/2014/main" id="{5C1A7AE6-1B27-ACEC-4DEB-DE7079B1005A}"/>
              </a:ext>
            </a:extLst>
          </p:cNvPr>
          <p:cNvSpPr txBox="1"/>
          <p:nvPr/>
        </p:nvSpPr>
        <p:spPr>
          <a:xfrm>
            <a:off x="6978128" y="1612295"/>
            <a:ext cx="4045947" cy="830997"/>
          </a:xfrm>
          <a:prstGeom prst="rect">
            <a:avLst/>
          </a:prstGeom>
          <a:noFill/>
        </p:spPr>
        <p:txBody>
          <a:bodyPr wrap="square">
            <a:spAutoFit/>
          </a:bodyPr>
          <a:lstStyle/>
          <a:p>
            <a:pPr marL="740756"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a:solidFill>
                  <a:srgbClr val="D2A81C"/>
                </a:solidFill>
                <a:latin typeface="Calibri" panose="020F0502020204030204"/>
              </a:rPr>
              <a:t>Ökad självständighet</a:t>
            </a:r>
            <a:endParaRPr kumimoji="0" lang="sv-SE" sz="1600" b="1" i="0" u="none" strike="noStrike" kern="1200" cap="none" spc="0" normalizeH="0" baseline="0" noProof="0">
              <a:ln>
                <a:noFill/>
              </a:ln>
              <a:solidFill>
                <a:srgbClr val="D2A81C"/>
              </a:solidFill>
              <a:effectLst/>
              <a:uLnTx/>
              <a:uFillTx/>
              <a:latin typeface="Calibri" panose="020F0502020204030204"/>
              <a:ea typeface="+mn-ea"/>
              <a:cs typeface="+mn-cs"/>
            </a:endParaRPr>
          </a:p>
          <a:p>
            <a:pPr marL="740756"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D2A81C"/>
                </a:solidFill>
                <a:effectLst/>
                <a:uLnTx/>
                <a:uFillTx/>
                <a:latin typeface="Calibri" panose="020F0502020204030204"/>
                <a:ea typeface="+mn-ea"/>
                <a:cs typeface="+mn-cs"/>
              </a:rPr>
              <a:t>Bibehållen</a:t>
            </a:r>
            <a:r>
              <a:rPr kumimoji="0" lang="sv-SE" sz="1600" b="1" i="0" u="none" strike="noStrike" kern="1200" cap="none" spc="0" normalizeH="0" baseline="0" noProof="0">
                <a:ln>
                  <a:noFill/>
                </a:ln>
                <a:solidFill>
                  <a:srgbClr val="D2A81C"/>
                </a:solidFill>
                <a:effectLst/>
                <a:uLnTx/>
                <a:uFillTx/>
                <a:latin typeface="Calibri" panose="020F0502020204030204"/>
                <a:ea typeface="+mn-ea"/>
                <a:cs typeface="+mn-cs"/>
              </a:rPr>
              <a:t> livskvalitet</a:t>
            </a:r>
          </a:p>
          <a:p>
            <a:pPr marL="740756" lvl="1" indent="-285750">
              <a:buFont typeface="Arial" panose="020B0604020202020204" pitchFamily="34" charset="0"/>
              <a:buChar char="•"/>
              <a:defRPr/>
            </a:pPr>
            <a:r>
              <a:rPr lang="sv-SE" sz="1600">
                <a:solidFill>
                  <a:srgbClr val="D2A81C"/>
                </a:solidFill>
                <a:latin typeface="Calibri" panose="020F0502020204030204"/>
              </a:rPr>
              <a:t>Minskat </a:t>
            </a:r>
            <a:r>
              <a:rPr lang="sv-SE" sz="1600" b="1">
                <a:solidFill>
                  <a:srgbClr val="D2A81C"/>
                </a:solidFill>
                <a:latin typeface="Calibri" panose="020F0502020204030204"/>
              </a:rPr>
              <a:t>antal fall</a:t>
            </a:r>
            <a:endParaRPr kumimoji="0" lang="sv-SE" sz="1600" b="1" i="0" u="none" strike="noStrike" kern="1200" cap="none" spc="0" normalizeH="0" baseline="0" noProof="0">
              <a:ln>
                <a:noFill/>
              </a:ln>
              <a:solidFill>
                <a:srgbClr val="D2A81C"/>
              </a:solidFill>
              <a:effectLst/>
              <a:uLnTx/>
              <a:uFillTx/>
              <a:latin typeface="Calibri" panose="020F0502020204030204"/>
              <a:ea typeface="+mn-ea"/>
              <a:cs typeface="+mn-cs"/>
            </a:endParaRPr>
          </a:p>
        </p:txBody>
      </p:sp>
      <p:sp>
        <p:nvSpPr>
          <p:cNvPr id="26" name="textruta 25">
            <a:extLst>
              <a:ext uri="{FF2B5EF4-FFF2-40B4-BE49-F238E27FC236}">
                <a16:creationId xmlns:a16="http://schemas.microsoft.com/office/drawing/2014/main" id="{62AF36B1-5924-F696-9FD8-417474FE9451}"/>
              </a:ext>
            </a:extLst>
          </p:cNvPr>
          <p:cNvSpPr txBox="1"/>
          <p:nvPr/>
        </p:nvSpPr>
        <p:spPr>
          <a:xfrm>
            <a:off x="7892299" y="3366995"/>
            <a:ext cx="3775432" cy="830997"/>
          </a:xfrm>
          <a:prstGeom prst="rect">
            <a:avLst/>
          </a:prstGeom>
          <a:noFill/>
        </p:spPr>
        <p:txBody>
          <a:bodyPr wrap="square">
            <a:spAutoFit/>
          </a:bodyPr>
          <a:lstStyle/>
          <a:p>
            <a:pPr marL="740756"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i="0" u="none" strike="noStrike" kern="1200" cap="none" spc="0" normalizeH="0" baseline="0" noProof="0">
                <a:ln>
                  <a:noFill/>
                </a:ln>
                <a:solidFill>
                  <a:srgbClr val="C37420"/>
                </a:solidFill>
                <a:effectLst/>
                <a:uLnTx/>
                <a:uFillTx/>
                <a:latin typeface="Calibri" panose="020F0502020204030204"/>
                <a:ea typeface="+mn-ea"/>
                <a:cs typeface="+mn-cs"/>
              </a:rPr>
              <a:t>Metoder</a:t>
            </a:r>
          </a:p>
          <a:p>
            <a:pPr marL="740756"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i="0" u="none" strike="noStrike" kern="1200" cap="none" spc="0" normalizeH="0" baseline="0" noProof="0">
                <a:ln>
                  <a:noFill/>
                </a:ln>
                <a:solidFill>
                  <a:srgbClr val="C37420"/>
                </a:solidFill>
                <a:effectLst/>
                <a:uLnTx/>
                <a:uFillTx/>
                <a:latin typeface="Calibri" panose="020F0502020204030204"/>
                <a:ea typeface="+mn-ea"/>
                <a:cs typeface="+mn-cs"/>
              </a:rPr>
              <a:t>Bemötande</a:t>
            </a:r>
          </a:p>
          <a:p>
            <a:pPr marL="740756"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C37420"/>
                </a:solidFill>
                <a:effectLst/>
                <a:uLnTx/>
                <a:uFillTx/>
                <a:latin typeface="Calibri" panose="020F0502020204030204"/>
                <a:ea typeface="+mn-ea"/>
                <a:cs typeface="+mn-cs"/>
              </a:rPr>
              <a:t>Insatsernas </a:t>
            </a:r>
            <a:r>
              <a:rPr kumimoji="0" lang="sv-SE" sz="1600" b="1" i="0" u="none" strike="noStrike" kern="1200" cap="none" spc="0" normalizeH="0" baseline="0" noProof="0">
                <a:ln>
                  <a:noFill/>
                </a:ln>
                <a:solidFill>
                  <a:srgbClr val="C37420"/>
                </a:solidFill>
                <a:effectLst/>
                <a:uLnTx/>
                <a:uFillTx/>
                <a:latin typeface="Calibri" panose="020F0502020204030204"/>
                <a:ea typeface="+mn-ea"/>
                <a:cs typeface="+mn-cs"/>
              </a:rPr>
              <a:t>omfattning</a:t>
            </a:r>
          </a:p>
        </p:txBody>
      </p:sp>
      <p:sp>
        <p:nvSpPr>
          <p:cNvPr id="27" name="textruta 26">
            <a:extLst>
              <a:ext uri="{FF2B5EF4-FFF2-40B4-BE49-F238E27FC236}">
                <a16:creationId xmlns:a16="http://schemas.microsoft.com/office/drawing/2014/main" id="{A2313571-CDF1-86CC-8CBC-3212E66C5532}"/>
              </a:ext>
            </a:extLst>
          </p:cNvPr>
          <p:cNvSpPr txBox="1"/>
          <p:nvPr/>
        </p:nvSpPr>
        <p:spPr>
          <a:xfrm>
            <a:off x="8899163" y="4949705"/>
            <a:ext cx="6135880" cy="1077218"/>
          </a:xfrm>
          <a:prstGeom prst="rect">
            <a:avLst/>
          </a:prstGeom>
          <a:noFill/>
        </p:spPr>
        <p:txBody>
          <a:bodyPr wrap="square">
            <a:spAutoFit/>
          </a:bodyPr>
          <a:lstStyle/>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i="0" u="none" strike="noStrike" kern="1200" cap="none" spc="0" normalizeH="0" baseline="0" noProof="0">
                <a:ln>
                  <a:noFill/>
                </a:ln>
                <a:solidFill>
                  <a:srgbClr val="B13A24"/>
                </a:solidFill>
                <a:effectLst/>
                <a:uLnTx/>
                <a:uFillTx/>
                <a:latin typeface="Calibri" panose="020F0502020204030204"/>
                <a:ea typeface="+mn-ea"/>
                <a:cs typeface="+mn-cs"/>
              </a:rPr>
              <a:t>Personal</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i="0" u="none" strike="noStrike" kern="1200" cap="none" spc="0" normalizeH="0" baseline="0" noProof="0">
                <a:ln>
                  <a:noFill/>
                </a:ln>
                <a:solidFill>
                  <a:srgbClr val="B13A24"/>
                </a:solidFill>
                <a:effectLst/>
                <a:uLnTx/>
                <a:uFillTx/>
                <a:latin typeface="Calibri" panose="020F0502020204030204"/>
                <a:ea typeface="+mn-ea"/>
                <a:cs typeface="+mn-cs"/>
              </a:rPr>
              <a:t>Utbildning</a:t>
            </a: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i="0" u="none" strike="noStrike" kern="1200" cap="none" spc="0" normalizeH="0" baseline="0" noProof="0">
                <a:ln>
                  <a:noFill/>
                </a:ln>
                <a:solidFill>
                  <a:srgbClr val="B13A24"/>
                </a:solidFill>
                <a:effectLst/>
                <a:uLnTx/>
                <a:uFillTx/>
                <a:latin typeface="Calibri" panose="020F0502020204030204"/>
                <a:ea typeface="+mn-ea"/>
                <a:cs typeface="+mn-cs"/>
              </a:rPr>
              <a:t>Lokaler,</a:t>
            </a:r>
            <a:r>
              <a:rPr kumimoji="0" lang="sv-SE" sz="1600" b="1" i="0" u="none" strike="noStrike" kern="1200" cap="none" spc="0" normalizeH="0" noProof="0">
                <a:ln>
                  <a:noFill/>
                </a:ln>
                <a:solidFill>
                  <a:srgbClr val="B13A24"/>
                </a:solidFill>
                <a:effectLst/>
                <a:uLnTx/>
                <a:uFillTx/>
                <a:latin typeface="Calibri" panose="020F0502020204030204"/>
                <a:ea typeface="+mn-ea"/>
                <a:cs typeface="+mn-cs"/>
              </a:rPr>
              <a:t> utrustning</a:t>
            </a:r>
            <a:endParaRPr kumimoji="0" lang="sv-SE" sz="1600" b="1" i="0" u="none" strike="noStrike" kern="1200" cap="none" spc="0" normalizeH="0" baseline="0" noProof="0">
              <a:ln>
                <a:noFill/>
              </a:ln>
              <a:solidFill>
                <a:srgbClr val="B13A24"/>
              </a:solidFill>
              <a:effectLst/>
              <a:uLnTx/>
              <a:uFillTx/>
              <a:latin typeface="Calibri" panose="020F0502020204030204"/>
              <a:ea typeface="+mn-ea"/>
              <a:cs typeface="+mn-cs"/>
            </a:endParaRPr>
          </a:p>
          <a:p>
            <a:pPr marL="796260" marR="0" lvl="1" indent="-34125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a:solidFill>
                  <a:srgbClr val="B13A24"/>
                </a:solidFill>
                <a:latin typeface="Calibri" panose="020F0502020204030204"/>
              </a:rPr>
              <a:t>Rutiner</a:t>
            </a:r>
            <a:endParaRPr kumimoji="0" lang="sv-SE" sz="1600" b="1" i="0" u="none" strike="noStrike" kern="1200" cap="none" spc="0" normalizeH="0" baseline="0" noProof="0">
              <a:ln>
                <a:noFill/>
              </a:ln>
              <a:solidFill>
                <a:srgbClr val="B13A2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0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fade">
                                      <p:cBhvr>
                                        <p:cTn id="10" dur="500"/>
                                        <p:tgtEl>
                                          <p:spTgt spid="27">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fade">
                                      <p:cBhvr>
                                        <p:cTn id="13" dur="500"/>
                                        <p:tgtEl>
                                          <p:spTgt spid="27">
                                            <p:txEl>
                                              <p:pRg st="2" end="2"/>
                                            </p:txEl>
                                          </p:spTgt>
                                        </p:tgtEl>
                                      </p:cBhvr>
                                    </p:animEffect>
                                  </p:childTnLst>
                                </p:cTn>
                              </p:par>
                              <p:par>
                                <p:cTn id="14" presetID="10" presetClass="entr" presetSubtype="0" fill="hold" grpId="0" nodeType="withEffect">
                                  <p:stCondLst>
                                    <p:cond delay="700"/>
                                  </p:stCondLst>
                                  <p:childTnLst>
                                    <p:set>
                                      <p:cBhvr>
                                        <p:cTn id="15" dur="1" fill="hold">
                                          <p:stCondLst>
                                            <p:cond delay="0"/>
                                          </p:stCondLst>
                                        </p:cTn>
                                        <p:tgtEl>
                                          <p:spTgt spid="27">
                                            <p:txEl>
                                              <p:pRg st="3" end="3"/>
                                            </p:txEl>
                                          </p:spTgt>
                                        </p:tgtEl>
                                        <p:attrNameLst>
                                          <p:attrName>style.visibility</p:attrName>
                                        </p:attrNameLst>
                                      </p:cBhvr>
                                      <p:to>
                                        <p:strVal val="visible"/>
                                      </p:to>
                                    </p:set>
                                    <p:animEffect transition="in" filter="fade">
                                      <p:cBhvr>
                                        <p:cTn id="16" dur="500"/>
                                        <p:tgtEl>
                                          <p:spTgt spid="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26">
                                            <p:txEl>
                                              <p:pRg st="1" end="1"/>
                                            </p:txEl>
                                          </p:spTgt>
                                        </p:tgtEl>
                                        <p:attrNameLst>
                                          <p:attrName>style.visibility</p:attrName>
                                        </p:attrNameLst>
                                      </p:cBhvr>
                                      <p:to>
                                        <p:strVal val="visible"/>
                                      </p:to>
                                    </p:set>
                                    <p:animEffect transition="in" filter="fade">
                                      <p:cBhvr>
                                        <p:cTn id="24" dur="500"/>
                                        <p:tgtEl>
                                          <p:spTgt spid="26">
                                            <p:txEl>
                                              <p:pRg st="1" end="1"/>
                                            </p:txEl>
                                          </p:spTgt>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fade">
                                      <p:cBhvr>
                                        <p:cTn id="27" dur="500"/>
                                        <p:tgtEl>
                                          <p:spTgt spid="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30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500"/>
                                        <p:tgtEl>
                                          <p:spTgt spid="25">
                                            <p:txEl>
                                              <p:pRg st="1" end="1"/>
                                            </p:txEl>
                                          </p:spTgt>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5">
                                            <p:txEl>
                                              <p:pRg st="2" end="2"/>
                                            </p:txEl>
                                          </p:spTgt>
                                        </p:tgtEl>
                                        <p:attrNameLst>
                                          <p:attrName>style.visibility</p:attrName>
                                        </p:attrNameLst>
                                      </p:cBhvr>
                                      <p:to>
                                        <p:strVal val="visible"/>
                                      </p:to>
                                    </p:set>
                                    <p:animEffect transition="in" filter="fade">
                                      <p:cBhvr>
                                        <p:cTn id="38" dur="500"/>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800"/>
                                        <p:tgtEl>
                                          <p:spTgt spid="21"/>
                                        </p:tgtEl>
                                      </p:cBhvr>
                                    </p:animEffect>
                                    <p:anim calcmode="lin" valueType="num">
                                      <p:cBhvr>
                                        <p:cTn id="49" dur="800" fill="hold"/>
                                        <p:tgtEl>
                                          <p:spTgt spid="21"/>
                                        </p:tgtEl>
                                        <p:attrNameLst>
                                          <p:attrName>ppt_x</p:attrName>
                                        </p:attrNameLst>
                                      </p:cBhvr>
                                      <p:tavLst>
                                        <p:tav tm="0">
                                          <p:val>
                                            <p:strVal val="#ppt_x"/>
                                          </p:val>
                                        </p:tav>
                                        <p:tav tm="100000">
                                          <p:val>
                                            <p:strVal val="#ppt_x"/>
                                          </p:val>
                                        </p:tav>
                                      </p:tavLst>
                                    </p:anim>
                                    <p:anim calcmode="lin" valueType="num">
                                      <p:cBhvr>
                                        <p:cTn id="50" dur="8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5" grpId="0" uiExpand="1" build="p"/>
      <p:bldP spid="26" grpId="0" uiExpand="1" build="p"/>
      <p:bldP spid="2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356EA9-A06D-FA71-3B22-6216FA01BB38}"/>
              </a:ext>
            </a:extLst>
          </p:cNvPr>
          <p:cNvSpPr>
            <a:spLocks noGrp="1"/>
          </p:cNvSpPr>
          <p:nvPr>
            <p:ph type="title"/>
          </p:nvPr>
        </p:nvSpPr>
        <p:spPr/>
        <p:txBody>
          <a:bodyPr>
            <a:normAutofit fontScale="90000"/>
          </a:bodyPr>
          <a:lstStyle/>
          <a:p>
            <a:r>
              <a:rPr lang="sv-SE"/>
              <a:t>Vårdgivaren och socialtjänstens ansvar</a:t>
            </a:r>
          </a:p>
        </p:txBody>
      </p:sp>
      <p:sp>
        <p:nvSpPr>
          <p:cNvPr id="3" name="Platshållare för text 2">
            <a:extLst>
              <a:ext uri="{FF2B5EF4-FFF2-40B4-BE49-F238E27FC236}">
                <a16:creationId xmlns:a16="http://schemas.microsoft.com/office/drawing/2014/main" id="{FAA48A28-D5F8-AFDA-8708-F684C55844AC}"/>
              </a:ext>
            </a:extLst>
          </p:cNvPr>
          <p:cNvSpPr>
            <a:spLocks noGrp="1"/>
          </p:cNvSpPr>
          <p:nvPr>
            <p:ph type="body" sz="half" idx="2"/>
          </p:nvPr>
        </p:nvSpPr>
        <p:spPr>
          <a:xfrm>
            <a:off x="0" y="1412776"/>
            <a:ext cx="7924800" cy="5445224"/>
          </a:xfrm>
        </p:spPr>
        <p:txBody>
          <a:bodyPr>
            <a:normAutofit/>
          </a:bodyPr>
          <a:lstStyle/>
          <a:p>
            <a:pPr marL="342900" lvl="1" indent="-342900">
              <a:buFont typeface="Arial" panose="020B0604020202020204" pitchFamily="34" charset="0"/>
              <a:buChar char="•"/>
            </a:pPr>
            <a:r>
              <a:rPr lang="sv-SE" sz="2400"/>
              <a:t>Vårdgivaren och den som bedriver socialtjänst eller verksamhet enligt LSS ska ta emot och utreda klagomål och synpunkter på verksamhetens kvalitet.</a:t>
            </a:r>
          </a:p>
          <a:p>
            <a:pPr lvl="1">
              <a:buFont typeface="Arial" panose="020B0604020202020204" pitchFamily="34" charset="0"/>
              <a:buNone/>
            </a:pPr>
            <a:endParaRPr lang="sv-SE" sz="2400"/>
          </a:p>
          <a:p>
            <a:pPr marL="342900" lvl="1" indent="-342900">
              <a:buFont typeface="Arial" panose="020B0604020202020204" pitchFamily="34" charset="0"/>
              <a:buChar char="•"/>
            </a:pPr>
            <a:r>
              <a:rPr lang="sv-SE" sz="2400"/>
              <a:t>Vårdgivaren och den som bedriver socialtjänst ansvarar för att det finns ett ledningssystem och ska ha rutiner för avvikelsehantering (SOSFS 2011:9).</a:t>
            </a:r>
          </a:p>
          <a:p>
            <a:endParaRPr lang="sv-SE"/>
          </a:p>
        </p:txBody>
      </p:sp>
      <p:pic>
        <p:nvPicPr>
          <p:cNvPr id="5" name="Bildobjekt 4">
            <a:extLst>
              <a:ext uri="{FF2B5EF4-FFF2-40B4-BE49-F238E27FC236}">
                <a16:creationId xmlns:a16="http://schemas.microsoft.com/office/drawing/2014/main" id="{2BD88F63-09C5-3333-EAE8-054687BF921F}"/>
              </a:ext>
            </a:extLst>
          </p:cNvPr>
          <p:cNvPicPr>
            <a:picLocks noChangeAspect="1"/>
          </p:cNvPicPr>
          <p:nvPr/>
        </p:nvPicPr>
        <p:blipFill>
          <a:blip r:embed="rId3"/>
          <a:stretch>
            <a:fillRect/>
          </a:stretch>
        </p:blipFill>
        <p:spPr>
          <a:xfrm>
            <a:off x="8508843" y="1689004"/>
            <a:ext cx="3136580" cy="4363453"/>
          </a:xfrm>
          <a:prstGeom prst="rect">
            <a:avLst/>
          </a:prstGeom>
        </p:spPr>
      </p:pic>
    </p:spTree>
    <p:extLst>
      <p:ext uri="{BB962C8B-B14F-4D97-AF65-F5344CB8AC3E}">
        <p14:creationId xmlns:p14="http://schemas.microsoft.com/office/powerpoint/2010/main" val="243629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9F422D-979C-4405-B7C0-6579A8869309}"/>
              </a:ext>
            </a:extLst>
          </p:cNvPr>
          <p:cNvSpPr>
            <a:spLocks noGrp="1"/>
          </p:cNvSpPr>
          <p:nvPr>
            <p:ph type="title"/>
          </p:nvPr>
        </p:nvSpPr>
        <p:spPr/>
        <p:txBody>
          <a:bodyPr>
            <a:normAutofit fontScale="90000"/>
          </a:bodyPr>
          <a:lstStyle/>
          <a:p>
            <a:r>
              <a:rPr lang="sv-SE"/>
              <a:t>Avvikelser</a:t>
            </a:r>
          </a:p>
        </p:txBody>
      </p:sp>
      <p:sp>
        <p:nvSpPr>
          <p:cNvPr id="3" name="Platshållare för text 2">
            <a:extLst>
              <a:ext uri="{FF2B5EF4-FFF2-40B4-BE49-F238E27FC236}">
                <a16:creationId xmlns:a16="http://schemas.microsoft.com/office/drawing/2014/main" id="{206C113F-3433-49D7-B14F-DD8E0C136A79}"/>
              </a:ext>
            </a:extLst>
          </p:cNvPr>
          <p:cNvSpPr>
            <a:spLocks noGrp="1"/>
          </p:cNvSpPr>
          <p:nvPr>
            <p:ph type="body" sz="half" idx="2"/>
          </p:nvPr>
        </p:nvSpPr>
        <p:spPr>
          <a:xfrm>
            <a:off x="214314" y="1412776"/>
            <a:ext cx="9234486" cy="3534400"/>
          </a:xfrm>
        </p:spPr>
        <p:txBody>
          <a:bodyPr>
            <a:normAutofit/>
          </a:bodyPr>
          <a:lstStyle/>
          <a:p>
            <a:pPr marL="571500" indent="-571500">
              <a:lnSpc>
                <a:spcPct val="100000"/>
              </a:lnSpc>
              <a:spcAft>
                <a:spcPts val="450"/>
              </a:spcAft>
              <a:buFont typeface="Arial" panose="020B0604020202020204" pitchFamily="34" charset="0"/>
              <a:buChar char="•"/>
            </a:pPr>
            <a:r>
              <a:rPr lang="sv-SE" sz="2400"/>
              <a:t>Avvikelse- en händelse som medfört eller som hade kunnat medföra något oönskat (Socialstyrelsen).</a:t>
            </a:r>
          </a:p>
          <a:p>
            <a:pPr marL="571500" indent="-571500">
              <a:lnSpc>
                <a:spcPct val="100000"/>
              </a:lnSpc>
              <a:spcAft>
                <a:spcPts val="450"/>
              </a:spcAft>
              <a:buFont typeface="Arial" panose="020B0604020202020204" pitchFamily="34" charset="0"/>
              <a:buChar char="•"/>
            </a:pPr>
            <a:r>
              <a:rPr lang="sv-SE" sz="2400"/>
              <a:t>Alla medarbetare har ett ansvar att rapportera avvikelser på arbetsplatsen när de inträffar eller upptäcks.</a:t>
            </a:r>
          </a:p>
          <a:p>
            <a:pPr>
              <a:lnSpc>
                <a:spcPct val="100000"/>
              </a:lnSpc>
              <a:spcAft>
                <a:spcPts val="450"/>
              </a:spcAft>
            </a:pPr>
            <a:endParaRPr lang="sv-SE" sz="2400"/>
          </a:p>
        </p:txBody>
      </p:sp>
      <p:pic>
        <p:nvPicPr>
          <p:cNvPr id="4" name="Bildobjekt 3">
            <a:extLst>
              <a:ext uri="{FF2B5EF4-FFF2-40B4-BE49-F238E27FC236}">
                <a16:creationId xmlns:a16="http://schemas.microsoft.com/office/drawing/2014/main" id="{C4BDD3F4-178D-2DE0-8BB8-18E833B9718A}"/>
              </a:ext>
            </a:extLst>
          </p:cNvPr>
          <p:cNvPicPr>
            <a:picLocks noChangeAspect="1"/>
          </p:cNvPicPr>
          <p:nvPr/>
        </p:nvPicPr>
        <p:blipFill>
          <a:blip r:embed="rId3"/>
          <a:stretch>
            <a:fillRect/>
          </a:stretch>
        </p:blipFill>
        <p:spPr>
          <a:xfrm>
            <a:off x="9641305" y="2005264"/>
            <a:ext cx="1219200" cy="3208422"/>
          </a:xfrm>
          <a:prstGeom prst="rect">
            <a:avLst/>
          </a:prstGeom>
        </p:spPr>
      </p:pic>
    </p:spTree>
    <p:extLst>
      <p:ext uri="{BB962C8B-B14F-4D97-AF65-F5344CB8AC3E}">
        <p14:creationId xmlns:p14="http://schemas.microsoft.com/office/powerpoint/2010/main" val="63296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AE86-36AE-CDBE-1B4C-F482453ABF8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93566D4-E5B6-4500-1B14-39A827B60F91}"/>
              </a:ext>
            </a:extLst>
          </p:cNvPr>
          <p:cNvSpPr>
            <a:spLocks noGrp="1"/>
          </p:cNvSpPr>
          <p:nvPr>
            <p:ph type="title"/>
          </p:nvPr>
        </p:nvSpPr>
        <p:spPr/>
        <p:txBody>
          <a:bodyPr>
            <a:normAutofit fontScale="90000"/>
          </a:bodyPr>
          <a:lstStyle/>
          <a:p>
            <a:r>
              <a:rPr lang="sv-SE"/>
              <a:t>Avvikelsehantering</a:t>
            </a:r>
          </a:p>
        </p:txBody>
      </p:sp>
      <p:sp>
        <p:nvSpPr>
          <p:cNvPr id="3" name="Platshållare för text 2">
            <a:extLst>
              <a:ext uri="{FF2B5EF4-FFF2-40B4-BE49-F238E27FC236}">
                <a16:creationId xmlns:a16="http://schemas.microsoft.com/office/drawing/2014/main" id="{6D4B1FD9-DB0E-4988-A586-9AB1A4C8BAA0}"/>
              </a:ext>
            </a:extLst>
          </p:cNvPr>
          <p:cNvSpPr>
            <a:spLocks noGrp="1"/>
          </p:cNvSpPr>
          <p:nvPr>
            <p:ph type="body" sz="half" idx="2"/>
          </p:nvPr>
        </p:nvSpPr>
        <p:spPr>
          <a:xfrm>
            <a:off x="214314" y="1412776"/>
            <a:ext cx="8374516" cy="5112568"/>
          </a:xfrm>
        </p:spPr>
        <p:txBody>
          <a:bodyPr>
            <a:normAutofit/>
          </a:bodyPr>
          <a:lstStyle/>
          <a:p>
            <a:pPr marL="571500" indent="-571500">
              <a:spcAft>
                <a:spcPts val="450"/>
              </a:spcAft>
              <a:buFont typeface="Arial" panose="020B0604020202020204" pitchFamily="34" charset="0"/>
              <a:buChar char="•"/>
            </a:pPr>
            <a:r>
              <a:rPr lang="sv-SE" sz="2400"/>
              <a:t>Syfte att upptäcka och förebygga vårdskador och kvalitetsbrister. </a:t>
            </a:r>
          </a:p>
          <a:p>
            <a:pPr marL="571500" indent="-571500">
              <a:spcAft>
                <a:spcPts val="450"/>
              </a:spcAft>
              <a:buFont typeface="Arial" panose="020B0604020202020204" pitchFamily="34" charset="0"/>
              <a:buChar char="•"/>
            </a:pPr>
            <a:r>
              <a:rPr lang="sv-SE" sz="2400"/>
              <a:t>Viktigt att hitta grundorsak till att en avvikelse sker.</a:t>
            </a:r>
          </a:p>
          <a:p>
            <a:pPr marL="571500" indent="-571500">
              <a:spcAft>
                <a:spcPts val="450"/>
              </a:spcAft>
              <a:buFont typeface="Arial" panose="020B0604020202020204" pitchFamily="34" charset="0"/>
              <a:buChar char="•"/>
            </a:pPr>
            <a:r>
              <a:rPr lang="sv-SE" sz="2400"/>
              <a:t>Fokus på grundläggande kvalitetsförbättringar, inte skuldbeläggande.</a:t>
            </a:r>
          </a:p>
          <a:p>
            <a:pPr marL="571500" indent="-571500">
              <a:spcAft>
                <a:spcPts val="450"/>
              </a:spcAft>
              <a:buFont typeface="Arial" panose="020B0604020202020204" pitchFamily="34" charset="0"/>
              <a:buChar char="•"/>
            </a:pPr>
            <a:r>
              <a:rPr lang="sv-SE" sz="2400"/>
              <a:t>Viktigt att systematiskt analysera och följa upp, för att kunna se mönster och trender och identifiera förbättringsområden.</a:t>
            </a:r>
          </a:p>
          <a:p>
            <a:pPr marL="571500" indent="-571500">
              <a:spcAft>
                <a:spcPts val="450"/>
              </a:spcAft>
              <a:buFont typeface="Arial" panose="020B0604020202020204" pitchFamily="34" charset="0"/>
              <a:buChar char="•"/>
            </a:pPr>
            <a:endParaRPr lang="en-US" sz="2400"/>
          </a:p>
        </p:txBody>
      </p:sp>
      <p:pic>
        <p:nvPicPr>
          <p:cNvPr id="4" name="Bildobjekt 3">
            <a:extLst>
              <a:ext uri="{FF2B5EF4-FFF2-40B4-BE49-F238E27FC236}">
                <a16:creationId xmlns:a16="http://schemas.microsoft.com/office/drawing/2014/main" id="{AF9ED5E1-58F4-9A4E-A9D5-9DD70D98546B}"/>
              </a:ext>
            </a:extLst>
          </p:cNvPr>
          <p:cNvPicPr>
            <a:picLocks noChangeAspect="1"/>
          </p:cNvPicPr>
          <p:nvPr/>
        </p:nvPicPr>
        <p:blipFill>
          <a:blip r:embed="rId3"/>
          <a:stretch>
            <a:fillRect/>
          </a:stretch>
        </p:blipFill>
        <p:spPr>
          <a:xfrm>
            <a:off x="10258519" y="1824789"/>
            <a:ext cx="1219200" cy="3208422"/>
          </a:xfrm>
          <a:prstGeom prst="rect">
            <a:avLst/>
          </a:prstGeom>
        </p:spPr>
      </p:pic>
      <p:pic>
        <p:nvPicPr>
          <p:cNvPr id="1028" name="Picture 4">
            <a:extLst>
              <a:ext uri="{FF2B5EF4-FFF2-40B4-BE49-F238E27FC236}">
                <a16:creationId xmlns:a16="http://schemas.microsoft.com/office/drawing/2014/main" id="{D2ACA116-EF84-F927-464C-4BE30C0B7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672" y="2176354"/>
            <a:ext cx="2916425" cy="300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8D493-E424-1676-6B93-2676B3E6CF2F}"/>
              </a:ext>
            </a:extLst>
          </p:cNvPr>
          <p:cNvSpPr>
            <a:spLocks noGrp="1"/>
          </p:cNvSpPr>
          <p:nvPr>
            <p:ph type="title"/>
          </p:nvPr>
        </p:nvSpPr>
        <p:spPr/>
        <p:txBody>
          <a:bodyPr>
            <a:normAutofit/>
          </a:bodyPr>
          <a:lstStyle/>
          <a:p>
            <a:r>
              <a:rPr lang="sv-SE" sz="4000"/>
              <a:t>Lex Sarah i förhållande till övriga avvikelser</a:t>
            </a:r>
          </a:p>
        </p:txBody>
      </p:sp>
      <p:sp>
        <p:nvSpPr>
          <p:cNvPr id="3" name="Platshållare för text 2">
            <a:extLst>
              <a:ext uri="{FF2B5EF4-FFF2-40B4-BE49-F238E27FC236}">
                <a16:creationId xmlns:a16="http://schemas.microsoft.com/office/drawing/2014/main" id="{CA58C5D3-58A3-463C-06C7-227BC3529C7F}"/>
              </a:ext>
            </a:extLst>
          </p:cNvPr>
          <p:cNvSpPr>
            <a:spLocks noGrp="1"/>
          </p:cNvSpPr>
          <p:nvPr>
            <p:ph type="body" sz="half" idx="2"/>
          </p:nvPr>
        </p:nvSpPr>
        <p:spPr>
          <a:xfrm>
            <a:off x="135467" y="1412776"/>
            <a:ext cx="11836400" cy="5112568"/>
          </a:xfrm>
        </p:spPr>
        <p:txBody>
          <a:bodyPr>
            <a:normAutofit fontScale="85000" lnSpcReduction="10000"/>
          </a:bodyPr>
          <a:lstStyle/>
          <a:p>
            <a:pPr marL="342900" indent="-342900">
              <a:lnSpc>
                <a:spcPct val="120000"/>
              </a:lnSpc>
              <a:buFont typeface="Arial" panose="020B0604020202020204" pitchFamily="34" charset="0"/>
              <a:buChar char="•"/>
            </a:pPr>
            <a:endParaRPr lang="sv-SE"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sv-SE" sz="2400" dirty="0"/>
              <a:t>Avvikelser är ett vidare begrepp och kan innefatta alla former av brister kopplat till kvalitet i verksamheten. Lex Sarah är kopplat till individer som får stöd av verksamheten och är av allvarligare dignitet.</a:t>
            </a:r>
          </a:p>
          <a:p>
            <a:pPr marL="342900" indent="-342900">
              <a:lnSpc>
                <a:spcPct val="120000"/>
              </a:lnSpc>
              <a:buFont typeface="Arial" panose="020B0604020202020204" pitchFamily="34" charset="0"/>
              <a:buChar char="•"/>
            </a:pPr>
            <a:endParaRPr lang="sv-SE" sz="2400" dirty="0"/>
          </a:p>
          <a:p>
            <a:pPr marL="342900" indent="-342900">
              <a:lnSpc>
                <a:spcPct val="120000"/>
              </a:lnSpc>
              <a:buFont typeface="Arial" panose="020B0604020202020204" pitchFamily="34" charset="0"/>
              <a:buChar char="•"/>
            </a:pPr>
            <a:r>
              <a:rPr lang="sv-SE" sz="2400" dirty="0"/>
              <a:t>Ett missförhållande avser såväl utförda handlingar som handlingar som någon av försummelse eller annat skäl har underlåtit att utföra och som innebär eller har inneburit ett hot mot eller har medfört konsekvenser för enskildas liv, säkerhet, fysiska eller psykiska hälsa. </a:t>
            </a:r>
          </a:p>
          <a:p>
            <a:pPr marL="342900" indent="-342900">
              <a:lnSpc>
                <a:spcPct val="120000"/>
              </a:lnSpc>
              <a:spcAft>
                <a:spcPts val="600"/>
              </a:spcAft>
              <a:buFont typeface="Arial" panose="020B0604020202020204" pitchFamily="34" charset="0"/>
              <a:buChar char="•"/>
            </a:pPr>
            <a:endParaRPr lang="sv-SE" sz="2400" dirty="0"/>
          </a:p>
          <a:p>
            <a:pPr marL="342900" indent="-342900">
              <a:lnSpc>
                <a:spcPct val="120000"/>
              </a:lnSpc>
              <a:spcAft>
                <a:spcPts val="600"/>
              </a:spcAft>
              <a:buFont typeface="Arial" panose="020B0604020202020204" pitchFamily="34" charset="0"/>
              <a:buChar char="•"/>
            </a:pPr>
            <a:r>
              <a:rPr lang="sv-SE" sz="2400" dirty="0"/>
              <a:t>Vägledande i bedömningen är vilken konsekvens händelsen får för den enskilde</a:t>
            </a:r>
          </a:p>
          <a:p>
            <a:pPr>
              <a:lnSpc>
                <a:spcPct val="120000"/>
              </a:lnSpc>
              <a:spcAft>
                <a:spcPts val="600"/>
              </a:spcAft>
            </a:pPr>
            <a:endParaRPr lang="sv-SE" sz="2400" dirty="0"/>
          </a:p>
          <a:p>
            <a:pPr marL="342900" indent="-342900">
              <a:lnSpc>
                <a:spcPct val="120000"/>
              </a:lnSpc>
              <a:spcAft>
                <a:spcPts val="600"/>
              </a:spcAft>
              <a:buFont typeface="Arial" panose="020B0604020202020204" pitchFamily="34" charset="0"/>
              <a:buChar char="•"/>
            </a:pPr>
            <a:r>
              <a:rPr lang="sv-SE" sz="2400" dirty="0"/>
              <a:t>Flera upprepade avvikelser kan leda till att lex Sarah rapport bör övervägas</a:t>
            </a:r>
          </a:p>
          <a:p>
            <a:endParaRPr lang="sv-SE" dirty="0"/>
          </a:p>
        </p:txBody>
      </p:sp>
    </p:spTree>
    <p:extLst>
      <p:ext uri="{BB962C8B-B14F-4D97-AF65-F5344CB8AC3E}">
        <p14:creationId xmlns:p14="http://schemas.microsoft.com/office/powerpoint/2010/main" val="189420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D12A6-25A7-4492-B91E-C4251EA29F6B}"/>
              </a:ext>
            </a:extLst>
          </p:cNvPr>
          <p:cNvSpPr>
            <a:spLocks noGrp="1"/>
          </p:cNvSpPr>
          <p:nvPr>
            <p:ph type="title"/>
          </p:nvPr>
        </p:nvSpPr>
        <p:spPr/>
        <p:txBody>
          <a:bodyPr/>
          <a:lstStyle/>
          <a:p>
            <a:r>
              <a:rPr lang="sv-SE"/>
              <a:t>Avvikelser inom socialtjänst</a:t>
            </a:r>
          </a:p>
        </p:txBody>
      </p:sp>
      <p:sp>
        <p:nvSpPr>
          <p:cNvPr id="3" name="Platshållare för text 2">
            <a:extLst>
              <a:ext uri="{FF2B5EF4-FFF2-40B4-BE49-F238E27FC236}">
                <a16:creationId xmlns:a16="http://schemas.microsoft.com/office/drawing/2014/main" id="{863F0EFB-08AD-439B-8977-C08B2275FEB1}"/>
              </a:ext>
            </a:extLst>
          </p:cNvPr>
          <p:cNvSpPr>
            <a:spLocks noGrp="1"/>
          </p:cNvSpPr>
          <p:nvPr>
            <p:ph type="body" sz="half" idx="10"/>
          </p:nvPr>
        </p:nvSpPr>
        <p:spPr/>
        <p:txBody>
          <a:bodyPr/>
          <a:lstStyle/>
          <a:p>
            <a:endParaRPr lang="sv-SE"/>
          </a:p>
        </p:txBody>
      </p:sp>
      <p:graphicFrame>
        <p:nvGraphicFramePr>
          <p:cNvPr id="4" name="Diagram 3">
            <a:extLst>
              <a:ext uri="{FF2B5EF4-FFF2-40B4-BE49-F238E27FC236}">
                <a16:creationId xmlns:a16="http://schemas.microsoft.com/office/drawing/2014/main" id="{C768AEEC-224E-4B75-B098-9D4661F9711B}"/>
              </a:ext>
            </a:extLst>
          </p:cNvPr>
          <p:cNvGraphicFramePr/>
          <p:nvPr/>
        </p:nvGraphicFramePr>
        <p:xfrm>
          <a:off x="2020481" y="1298934"/>
          <a:ext cx="5799589" cy="5015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a:extLst>
              <a:ext uri="{FF2B5EF4-FFF2-40B4-BE49-F238E27FC236}">
                <a16:creationId xmlns:a16="http://schemas.microsoft.com/office/drawing/2014/main" id="{E297103F-84C6-446B-AFEC-17926CBD4336}"/>
              </a:ext>
            </a:extLst>
          </p:cNvPr>
          <p:cNvSpPr txBox="1"/>
          <p:nvPr/>
        </p:nvSpPr>
        <p:spPr>
          <a:xfrm>
            <a:off x="5846056" y="1431772"/>
            <a:ext cx="4555222" cy="1077218"/>
          </a:xfrm>
          <a:prstGeom prst="rect">
            <a:avLst/>
          </a:prstGeom>
          <a:noFill/>
        </p:spPr>
        <p:txBody>
          <a:bodyPr wrap="square" rtlCol="0">
            <a:spAutoFit/>
          </a:bodyPr>
          <a:lstStyle/>
          <a:p>
            <a:r>
              <a:rPr lang="sv-SE" sz="1600" b="1"/>
              <a:t>Vad</a:t>
            </a:r>
            <a:r>
              <a:rPr lang="sv-SE" sz="1600"/>
              <a:t>: Allvarliga missförhållanden och risker för allvarliga missförhållanden - Lex Sarah-anmälan </a:t>
            </a:r>
            <a:br>
              <a:rPr lang="sv-SE" sz="1600"/>
            </a:br>
            <a:r>
              <a:rPr lang="sv-SE" sz="1600"/>
              <a:t>(14 kap. 7 § SoL och 24 f § LSS)</a:t>
            </a:r>
          </a:p>
          <a:p>
            <a:r>
              <a:rPr lang="sv-SE" sz="1600" b="1"/>
              <a:t>Vem: </a:t>
            </a:r>
            <a:r>
              <a:rPr lang="sv-SE" sz="1600"/>
              <a:t>Socialt ansvarig samordnare, SAS</a:t>
            </a:r>
          </a:p>
        </p:txBody>
      </p:sp>
      <p:sp>
        <p:nvSpPr>
          <p:cNvPr id="8" name="textruta 7">
            <a:extLst>
              <a:ext uri="{FF2B5EF4-FFF2-40B4-BE49-F238E27FC236}">
                <a16:creationId xmlns:a16="http://schemas.microsoft.com/office/drawing/2014/main" id="{0105A9C6-0529-4879-AE8E-F5B42D5DB444}"/>
              </a:ext>
            </a:extLst>
          </p:cNvPr>
          <p:cNvSpPr txBox="1"/>
          <p:nvPr/>
        </p:nvSpPr>
        <p:spPr>
          <a:xfrm>
            <a:off x="6491810" y="2630915"/>
            <a:ext cx="4004082" cy="1077218"/>
          </a:xfrm>
          <a:prstGeom prst="rect">
            <a:avLst/>
          </a:prstGeom>
          <a:noFill/>
        </p:spPr>
        <p:txBody>
          <a:bodyPr wrap="square" rtlCol="0">
            <a:spAutoFit/>
          </a:bodyPr>
          <a:lstStyle/>
          <a:p>
            <a:r>
              <a:rPr lang="sv-SE" sz="1600" b="1"/>
              <a:t>Vad: </a:t>
            </a:r>
            <a:r>
              <a:rPr lang="sv-SE" sz="1600"/>
              <a:t>Missförhållanden och risker för missförhållanden - Lex Sarah-rapport </a:t>
            </a:r>
            <a:br>
              <a:rPr lang="sv-SE" sz="1600"/>
            </a:br>
            <a:r>
              <a:rPr lang="sv-SE" sz="1600"/>
              <a:t>(14 kap. 3 § SoL och 24 b§ LSS)</a:t>
            </a:r>
          </a:p>
          <a:p>
            <a:r>
              <a:rPr lang="sv-SE" sz="1600" b="1"/>
              <a:t>Vem: </a:t>
            </a:r>
            <a:r>
              <a:rPr lang="sv-SE" sz="1600"/>
              <a:t>Anställda, praktikanter med flera</a:t>
            </a:r>
          </a:p>
        </p:txBody>
      </p:sp>
      <p:sp>
        <p:nvSpPr>
          <p:cNvPr id="9" name="textruta 8">
            <a:extLst>
              <a:ext uri="{FF2B5EF4-FFF2-40B4-BE49-F238E27FC236}">
                <a16:creationId xmlns:a16="http://schemas.microsoft.com/office/drawing/2014/main" id="{DCEEBFB9-4441-4EF7-8759-FA4469AD1435}"/>
              </a:ext>
            </a:extLst>
          </p:cNvPr>
          <p:cNvSpPr txBox="1"/>
          <p:nvPr/>
        </p:nvSpPr>
        <p:spPr>
          <a:xfrm>
            <a:off x="7617940" y="4935514"/>
            <a:ext cx="3274163" cy="1077218"/>
          </a:xfrm>
          <a:prstGeom prst="rect">
            <a:avLst/>
          </a:prstGeom>
          <a:noFill/>
        </p:spPr>
        <p:txBody>
          <a:bodyPr wrap="square" rtlCol="0">
            <a:spAutoFit/>
          </a:bodyPr>
          <a:lstStyle/>
          <a:p>
            <a:r>
              <a:rPr lang="sv-SE" sz="1600" b="1"/>
              <a:t>Vad: </a:t>
            </a:r>
            <a:r>
              <a:rPr lang="sv-SE" sz="1600"/>
              <a:t>Klagomål och synpunkter </a:t>
            </a:r>
            <a:br>
              <a:rPr lang="sv-SE" sz="1600"/>
            </a:br>
            <a:r>
              <a:rPr lang="sv-SE" sz="1600"/>
              <a:t>(5 kap. 3 § SOSFS 2011:9)</a:t>
            </a:r>
          </a:p>
          <a:p>
            <a:r>
              <a:rPr lang="sv-SE" sz="1600" b="1"/>
              <a:t>Vem: </a:t>
            </a:r>
            <a:r>
              <a:rPr lang="sv-SE" sz="1600"/>
              <a:t>Anställda, den enskilde, anhöriga med flera</a:t>
            </a:r>
          </a:p>
        </p:txBody>
      </p:sp>
      <p:sp>
        <p:nvSpPr>
          <p:cNvPr id="10" name="textruta 9">
            <a:extLst>
              <a:ext uri="{FF2B5EF4-FFF2-40B4-BE49-F238E27FC236}">
                <a16:creationId xmlns:a16="http://schemas.microsoft.com/office/drawing/2014/main" id="{DC103F1B-03E1-401A-872E-56A2644DDF5F}"/>
              </a:ext>
            </a:extLst>
          </p:cNvPr>
          <p:cNvSpPr txBox="1"/>
          <p:nvPr/>
        </p:nvSpPr>
        <p:spPr>
          <a:xfrm>
            <a:off x="6912544" y="4012151"/>
            <a:ext cx="3583349" cy="584775"/>
          </a:xfrm>
          <a:prstGeom prst="rect">
            <a:avLst/>
          </a:prstGeom>
          <a:noFill/>
        </p:spPr>
        <p:txBody>
          <a:bodyPr wrap="square" rtlCol="0">
            <a:spAutoFit/>
          </a:bodyPr>
          <a:lstStyle/>
          <a:p>
            <a:r>
              <a:rPr lang="sv-SE" sz="1600" b="1"/>
              <a:t>Vad: </a:t>
            </a:r>
            <a:r>
              <a:rPr lang="sv-SE" sz="1600"/>
              <a:t>Avvikelser (5 kap. 4 § SOSFS 2011:9)</a:t>
            </a:r>
          </a:p>
          <a:p>
            <a:r>
              <a:rPr lang="sv-SE" sz="1600" b="1"/>
              <a:t>Vem: </a:t>
            </a:r>
            <a:r>
              <a:rPr lang="sv-SE" sz="1600"/>
              <a:t>Anställda, praktikanter med flera</a:t>
            </a:r>
          </a:p>
        </p:txBody>
      </p:sp>
    </p:spTree>
    <p:extLst>
      <p:ext uri="{BB962C8B-B14F-4D97-AF65-F5344CB8AC3E}">
        <p14:creationId xmlns:p14="http://schemas.microsoft.com/office/powerpoint/2010/main" val="36412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16CF4-6487-4961-88C4-7BCAC554B705}"/>
              </a:ext>
            </a:extLst>
          </p:cNvPr>
          <p:cNvSpPr>
            <a:spLocks noGrp="1"/>
          </p:cNvSpPr>
          <p:nvPr>
            <p:ph type="title"/>
          </p:nvPr>
        </p:nvSpPr>
        <p:spPr/>
        <p:txBody>
          <a:bodyPr/>
          <a:lstStyle/>
          <a:p>
            <a:r>
              <a:rPr lang="sv-SE"/>
              <a:t>Vem ska rapportera Lex Sarah?</a:t>
            </a:r>
          </a:p>
        </p:txBody>
      </p:sp>
      <p:sp>
        <p:nvSpPr>
          <p:cNvPr id="3" name="Platshållare för text 2">
            <a:extLst>
              <a:ext uri="{FF2B5EF4-FFF2-40B4-BE49-F238E27FC236}">
                <a16:creationId xmlns:a16="http://schemas.microsoft.com/office/drawing/2014/main" id="{37EED371-D459-4598-AAA7-506B441B5584}"/>
              </a:ext>
            </a:extLst>
          </p:cNvPr>
          <p:cNvSpPr>
            <a:spLocks noGrp="1"/>
          </p:cNvSpPr>
          <p:nvPr>
            <p:ph type="body" sz="half" idx="2"/>
          </p:nvPr>
        </p:nvSpPr>
        <p:spPr>
          <a:xfrm>
            <a:off x="710568" y="1412776"/>
            <a:ext cx="5191067" cy="4138938"/>
          </a:xfrm>
        </p:spPr>
        <p:txBody>
          <a:bodyPr>
            <a:normAutofit/>
          </a:bodyPr>
          <a:lstStyle/>
          <a:p>
            <a:pPr>
              <a:lnSpc>
                <a:spcPct val="110000"/>
              </a:lnSpc>
            </a:pPr>
            <a:r>
              <a:rPr lang="sv-SE" sz="2400" b="1" dirty="0"/>
              <a:t>Skyldiga att rapportera:</a:t>
            </a:r>
          </a:p>
          <a:p>
            <a:pPr marL="342900" indent="-342900">
              <a:lnSpc>
                <a:spcPct val="110000"/>
              </a:lnSpc>
              <a:buFont typeface="Arial" panose="020B0604020202020204" pitchFamily="34" charset="0"/>
              <a:buChar char="•"/>
            </a:pPr>
            <a:r>
              <a:rPr lang="sv-SE" dirty="0"/>
              <a:t>Anställda</a:t>
            </a:r>
          </a:p>
          <a:p>
            <a:pPr marL="342900" indent="-342900">
              <a:lnSpc>
                <a:spcPct val="110000"/>
              </a:lnSpc>
              <a:buFont typeface="Arial" panose="020B0604020202020204" pitchFamily="34" charset="0"/>
              <a:buChar char="•"/>
            </a:pPr>
            <a:r>
              <a:rPr lang="sv-SE" dirty="0"/>
              <a:t>Uppdragstagare</a:t>
            </a:r>
          </a:p>
          <a:p>
            <a:pPr marL="342900" indent="-342900">
              <a:lnSpc>
                <a:spcPct val="110000"/>
              </a:lnSpc>
              <a:buFont typeface="Arial" panose="020B0604020202020204" pitchFamily="34" charset="0"/>
              <a:buChar char="•"/>
            </a:pPr>
            <a:r>
              <a:rPr lang="sv-SE" dirty="0"/>
              <a:t>Praktikanter</a:t>
            </a:r>
          </a:p>
        </p:txBody>
      </p:sp>
      <p:sp>
        <p:nvSpPr>
          <p:cNvPr id="4" name="Platshållare för innehåll 3">
            <a:extLst>
              <a:ext uri="{FF2B5EF4-FFF2-40B4-BE49-F238E27FC236}">
                <a16:creationId xmlns:a16="http://schemas.microsoft.com/office/drawing/2014/main" id="{3A18B2AC-7B93-4A77-86EE-6B9278C3C6DE}"/>
              </a:ext>
            </a:extLst>
          </p:cNvPr>
          <p:cNvSpPr>
            <a:spLocks noGrp="1"/>
          </p:cNvSpPr>
          <p:nvPr>
            <p:ph sz="half" idx="4294967295"/>
          </p:nvPr>
        </p:nvSpPr>
        <p:spPr>
          <a:xfrm>
            <a:off x="6241777" y="1412777"/>
            <a:ext cx="3811587" cy="4321175"/>
          </a:xfrm>
        </p:spPr>
        <p:txBody>
          <a:bodyPr/>
          <a:lstStyle/>
          <a:p>
            <a:pPr marL="0" indent="0">
              <a:buNone/>
            </a:pPr>
            <a:r>
              <a:rPr lang="sv-SE" sz="2400" b="1" dirty="0"/>
              <a:t>Ej skyldiga att rapportera:</a:t>
            </a:r>
          </a:p>
          <a:p>
            <a:pPr marL="342900" indent="-342900">
              <a:buFont typeface="Arial" panose="020B0604020202020204" pitchFamily="34" charset="0"/>
              <a:buChar char="•"/>
            </a:pPr>
            <a:r>
              <a:rPr lang="sv-SE" sz="2000" dirty="0"/>
              <a:t>Frivilligarbetare</a:t>
            </a:r>
          </a:p>
          <a:p>
            <a:pPr marL="342900" indent="-342900">
              <a:buFont typeface="Arial" panose="020B0604020202020204" pitchFamily="34" charset="0"/>
              <a:buChar char="•"/>
            </a:pPr>
            <a:r>
              <a:rPr lang="sv-SE" sz="2000" dirty="0"/>
              <a:t>Familjehem</a:t>
            </a:r>
          </a:p>
          <a:p>
            <a:pPr marL="342900" indent="-342900">
              <a:buFont typeface="Arial" panose="020B0604020202020204" pitchFamily="34" charset="0"/>
              <a:buChar char="•"/>
            </a:pPr>
            <a:r>
              <a:rPr lang="sv-SE" sz="2000" dirty="0"/>
              <a:t>Personliga assistenter anställda direkt av den enskilde</a:t>
            </a:r>
          </a:p>
          <a:p>
            <a:pPr marL="342900" indent="-342900">
              <a:buFont typeface="Arial" panose="020B0604020202020204" pitchFamily="34" charset="0"/>
              <a:buChar char="•"/>
            </a:pPr>
            <a:r>
              <a:rPr lang="sv-SE" sz="2000" dirty="0"/>
              <a:t>Företag och föreningar som tar emot praktikanter</a:t>
            </a:r>
          </a:p>
          <a:p>
            <a:pPr marL="342900" indent="-342900">
              <a:buFont typeface="Arial" panose="020B0604020202020204" pitchFamily="34" charset="0"/>
              <a:buChar char="•"/>
            </a:pPr>
            <a:r>
              <a:rPr lang="sv-SE" sz="2000" dirty="0"/>
              <a:t>God man och förvaltare</a:t>
            </a:r>
          </a:p>
        </p:txBody>
      </p:sp>
      <p:sp>
        <p:nvSpPr>
          <p:cNvPr id="6" name="textruta 5">
            <a:extLst>
              <a:ext uri="{FF2B5EF4-FFF2-40B4-BE49-F238E27FC236}">
                <a16:creationId xmlns:a16="http://schemas.microsoft.com/office/drawing/2014/main" id="{59865DDA-247B-462B-9949-1572726C9BCB}"/>
              </a:ext>
            </a:extLst>
          </p:cNvPr>
          <p:cNvSpPr txBox="1"/>
          <p:nvPr/>
        </p:nvSpPr>
        <p:spPr>
          <a:xfrm>
            <a:off x="710568" y="5060432"/>
            <a:ext cx="10479946" cy="923330"/>
          </a:xfrm>
          <a:prstGeom prst="rect">
            <a:avLst/>
          </a:prstGeom>
          <a:noFill/>
        </p:spPr>
        <p:txBody>
          <a:bodyPr wrap="square">
            <a:spAutoFit/>
          </a:bodyPr>
          <a:lstStyle/>
          <a:p>
            <a:r>
              <a:rPr lang="sv-SE" b="1" dirty="0">
                <a:solidFill>
                  <a:srgbClr val="FF0000"/>
                </a:solidFill>
              </a:rPr>
              <a:t>Omedelbara åtgärder </a:t>
            </a:r>
          </a:p>
          <a:p>
            <a:r>
              <a:rPr lang="sv-SE" dirty="0">
                <a:solidFill>
                  <a:srgbClr val="FF0000"/>
                </a:solidFill>
              </a:rPr>
              <a:t>Den som uppmärksammar eller på annat sätt får kännedom om ett missförhållande ska omedelbart åtgärda akuta problem.</a:t>
            </a:r>
          </a:p>
        </p:txBody>
      </p:sp>
    </p:spTree>
    <p:extLst>
      <p:ext uri="{BB962C8B-B14F-4D97-AF65-F5344CB8AC3E}">
        <p14:creationId xmlns:p14="http://schemas.microsoft.com/office/powerpoint/2010/main" val="15113392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ystematisk uppföljning - Introduktion från Partnerskapet (mall 2)" id="{F57920DA-3659-4301-8CB0-B6D610ABA3BB}" vid="{757C0052-AC62-49B0-9E99-F169D553A0D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78A6858446C49AD1961F7674E34DE" ma:contentTypeVersion="15" ma:contentTypeDescription="Skapa ett nytt dokument." ma:contentTypeScope="" ma:versionID="a15ca5632bf8c265db04499fdbe0d39b">
  <xsd:schema xmlns:xsd="http://www.w3.org/2001/XMLSchema" xmlns:xs="http://www.w3.org/2001/XMLSchema" xmlns:p="http://schemas.microsoft.com/office/2006/metadata/properties" xmlns:ns2="3ea31bbf-6419-44fb-b332-e633ea567295" xmlns:ns3="d6b281c4-2069-464e-b313-020024d152b9" xmlns:ns4="aaef2ec6-2860-493b-a70f-4ba1ca1c5a2f" targetNamespace="http://schemas.microsoft.com/office/2006/metadata/properties" ma:root="true" ma:fieldsID="35e631fb26f712aeb68f0294daf21256" ns2:_="" ns3:_="" ns4:_="">
    <xsd:import namespace="3ea31bbf-6419-44fb-b332-e633ea567295"/>
    <xsd:import namespace="d6b281c4-2069-464e-b313-020024d152b9"/>
    <xsd:import namespace="aaef2ec6-2860-493b-a70f-4ba1ca1c5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31bbf-6419-44fb-b332-e633ea567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82a7474d-3f0b-41ad-b5d4-4a0ddb261a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b281c4-2069-464e-b313-020024d152b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ef2ec6-2860-493b-a70f-4ba1ca1c5a2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dc96adf-d8ea-49b0-9ca9-c235ff5bbe15}" ma:internalName="TaxCatchAll" ma:showField="CatchAllData" ma:web="aaef2ec6-2860-493b-a70f-4ba1ca1c5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a31bbf-6419-44fb-b332-e633ea567295">
      <Terms xmlns="http://schemas.microsoft.com/office/infopath/2007/PartnerControls"/>
    </lcf76f155ced4ddcb4097134ff3c332f>
    <TaxCatchAll xmlns="aaef2ec6-2860-493b-a70f-4ba1ca1c5a2f" xsi:nil="true"/>
  </documentManagement>
</p:properties>
</file>

<file path=customXml/itemProps1.xml><?xml version="1.0" encoding="utf-8"?>
<ds:datastoreItem xmlns:ds="http://schemas.openxmlformats.org/officeDocument/2006/customXml" ds:itemID="{D8F3E951-6405-4758-86DC-51557AC1374A}"/>
</file>

<file path=customXml/itemProps2.xml><?xml version="1.0" encoding="utf-8"?>
<ds:datastoreItem xmlns:ds="http://schemas.openxmlformats.org/officeDocument/2006/customXml" ds:itemID="{DF86D45E-5A1D-445E-847E-B8B63B4BF678}"/>
</file>

<file path=customXml/itemProps3.xml><?xml version="1.0" encoding="utf-8"?>
<ds:datastoreItem xmlns:ds="http://schemas.openxmlformats.org/officeDocument/2006/customXml" ds:itemID="{9F63C7F7-4329-4AD1-9574-15FC8D0DE0FA}"/>
</file>

<file path=docProps/app.xml><?xml version="1.0" encoding="utf-8"?>
<Properties xmlns="http://schemas.openxmlformats.org/officeDocument/2006/extended-properties" xmlns:vt="http://schemas.openxmlformats.org/officeDocument/2006/docPropsVTypes">
  <TotalTime>0</TotalTime>
  <Words>3382</Words>
  <Application>Microsoft Office PowerPoint</Application>
  <PresentationFormat>Bredbild</PresentationFormat>
  <Paragraphs>305</Paragraphs>
  <Slides>18</Slides>
  <Notes>15</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18</vt:i4>
      </vt:variant>
    </vt:vector>
  </HeadingPairs>
  <TitlesOfParts>
    <vt:vector size="28" baseType="lpstr">
      <vt:lpstr>Arial</vt:lpstr>
      <vt:lpstr>Calibri</vt:lpstr>
      <vt:lpstr>Calibri Light</vt:lpstr>
      <vt:lpstr>Century Gothic</vt:lpstr>
      <vt:lpstr>Corbel</vt:lpstr>
      <vt:lpstr>Lato</vt:lpstr>
      <vt:lpstr>Times New Roman</vt:lpstr>
      <vt:lpstr>Wingdings 2</vt:lpstr>
      <vt:lpstr>Office-tema</vt:lpstr>
      <vt:lpstr>9_Ram</vt:lpstr>
      <vt:lpstr>Information om </vt:lpstr>
      <vt:lpstr>Kvalitet</vt:lpstr>
      <vt:lpstr>PowerPoint-presentation</vt:lpstr>
      <vt:lpstr>Vårdgivaren och socialtjänstens ansvar</vt:lpstr>
      <vt:lpstr>Avvikelser</vt:lpstr>
      <vt:lpstr>Avvikelsehantering</vt:lpstr>
      <vt:lpstr>Lex Sarah i förhållande till övriga avvikelser</vt:lpstr>
      <vt:lpstr>Avvikelser inom socialtjänst</vt:lpstr>
      <vt:lpstr>Vem ska rapportera Lex Sarah?</vt:lpstr>
      <vt:lpstr>Innehåll i internutredning</vt:lpstr>
      <vt:lpstr>Rättsliga åtgärder vid sidan av lex Sarah</vt:lpstr>
      <vt:lpstr>Anmälan till IVO</vt:lpstr>
      <vt:lpstr>Sammanställning och analys</vt:lpstr>
      <vt:lpstr>Det systematiska patientsäkerhetsarbetet</vt:lpstr>
      <vt:lpstr>Hälso- och sjukvårdspersonalens rapporterings skyldighet Patientsäkerhetslag (2010:659)</vt:lpstr>
      <vt:lpstr>Vårdgivarens utrednings- och anmälningsskyldighet</vt:lpstr>
      <vt:lpstr>Vårdskada och allvarlig vårdskada</vt:lpstr>
      <vt:lpstr>Inspektionen för vård och omsorg (IVO)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Sandra Scherman</dc:creator>
  <cp:lastModifiedBy>Anna Bergström</cp:lastModifiedBy>
  <cp:revision>1</cp:revision>
  <dcterms:created xsi:type="dcterms:W3CDTF">2022-09-19T12:01:45Z</dcterms:created>
  <dcterms:modified xsi:type="dcterms:W3CDTF">2025-05-16T13:37:05Z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0x010100C5D78A6858446C49AD1961F7674E34DE</vt:lpwstr>
  </property>
</Properties>
</file>